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gency FB" panose="020B0503020202020204" pitchFamily="34" charset="0"/>
      <p:regular r:id="rId32"/>
      <p:bold r:id="rId33"/>
    </p:embeddedFont>
    <p:embeddedFont>
      <p:font typeface="Ananias Bold" panose="020B0604020202020204" charset="0"/>
      <p:regular r:id="rId34"/>
    </p:embeddedFont>
    <p:embeddedFont>
      <p:font typeface="Anaphora" panose="020B0604020202020204" charset="0"/>
      <p:regular r:id="rId35"/>
    </p:embeddedFont>
    <p:embeddedFont>
      <p:font typeface="Anaphora Bold" panose="020B0604020202020204" charset="0"/>
      <p:regular r:id="rId36"/>
    </p:embeddedFont>
    <p:embeddedFont>
      <p:font typeface="Arial Bold" panose="020B0604020202020204" charset="0"/>
      <p:regular r:id="rId37"/>
    </p:embeddedFont>
    <p:embeddedFont>
      <p:font typeface="Asset" panose="020B0604020202020204" charset="0"/>
      <p:regular r:id="rId38"/>
    </p:embeddedFont>
    <p:embeddedFont>
      <p:font typeface="Awami Nastaliq" panose="020B0604020202020204" charset="-78"/>
      <p:regular r:id="rId39"/>
    </p:embeddedFont>
    <p:embeddedFont>
      <p:font typeface="Bryndan Write" panose="020B0604020202020204" charset="0"/>
      <p:regular r:id="rId40"/>
    </p:embeddedFont>
    <p:embeddedFont>
      <p:font typeface="Gagalin" panose="020B0604020202020204" charset="0"/>
      <p:regular r:id="rId41"/>
    </p:embeddedFont>
    <p:embeddedFont>
      <p:font typeface="Hitch Hike" panose="020B0604020202020204" charset="0"/>
      <p:regular r:id="rId42"/>
    </p:embeddedFont>
    <p:embeddedFont>
      <p:font typeface="More Sugar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0.sv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0.sv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29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29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29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29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29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13" Type="http://schemas.openxmlformats.org/officeDocument/2006/relationships/image" Target="../media/image100.png"/><Relationship Id="rId18" Type="http://schemas.openxmlformats.org/officeDocument/2006/relationships/image" Target="../media/image105.sv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3.svg"/><Relationship Id="rId20" Type="http://schemas.openxmlformats.org/officeDocument/2006/relationships/image" Target="../media/image10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svg"/><Relationship Id="rId19" Type="http://schemas.openxmlformats.org/officeDocument/2006/relationships/image" Target="../media/image106.jpeg"/><Relationship Id="rId4" Type="http://schemas.openxmlformats.org/officeDocument/2006/relationships/image" Target="../media/image91.svg"/><Relationship Id="rId9" Type="http://schemas.openxmlformats.org/officeDocument/2006/relationships/image" Target="../media/image96.png"/><Relationship Id="rId14" Type="http://schemas.openxmlformats.org/officeDocument/2006/relationships/image" Target="../media/image10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0.sv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0.sv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692" y="5539972"/>
            <a:ext cx="5083838" cy="1810344"/>
          </a:xfrm>
          <a:custGeom>
            <a:avLst/>
            <a:gdLst/>
            <a:ahLst/>
            <a:cxnLst/>
            <a:rect l="l" t="t" r="r" b="b"/>
            <a:pathLst>
              <a:path w="5083838" h="1810344">
                <a:moveTo>
                  <a:pt x="0" y="0"/>
                </a:moveTo>
                <a:lnTo>
                  <a:pt x="5083838" y="0"/>
                </a:lnTo>
                <a:lnTo>
                  <a:pt x="5083838" y="1810344"/>
                </a:lnTo>
                <a:lnTo>
                  <a:pt x="0" y="1810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892" y="7330672"/>
            <a:ext cx="5083838" cy="1810344"/>
          </a:xfrm>
          <a:custGeom>
            <a:avLst/>
            <a:gdLst/>
            <a:ahLst/>
            <a:cxnLst/>
            <a:rect l="l" t="t" r="r" b="b"/>
            <a:pathLst>
              <a:path w="5083838" h="1810344">
                <a:moveTo>
                  <a:pt x="0" y="0"/>
                </a:moveTo>
                <a:lnTo>
                  <a:pt x="5083838" y="0"/>
                </a:lnTo>
                <a:lnTo>
                  <a:pt x="5083838" y="1810344"/>
                </a:lnTo>
                <a:lnTo>
                  <a:pt x="0" y="1810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28051" y="-257193"/>
            <a:ext cx="3888544" cy="9289696"/>
          </a:xfrm>
          <a:custGeom>
            <a:avLst/>
            <a:gdLst/>
            <a:ahLst/>
            <a:cxnLst/>
            <a:rect l="l" t="t" r="r" b="b"/>
            <a:pathLst>
              <a:path w="3888544" h="9289696">
                <a:moveTo>
                  <a:pt x="0" y="0"/>
                </a:moveTo>
                <a:lnTo>
                  <a:pt x="3888544" y="0"/>
                </a:lnTo>
                <a:lnTo>
                  <a:pt x="3888544" y="9289696"/>
                </a:lnTo>
                <a:lnTo>
                  <a:pt x="0" y="9289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00462" y="142918"/>
            <a:ext cx="19888922" cy="11239738"/>
          </a:xfrm>
          <a:custGeom>
            <a:avLst/>
            <a:gdLst/>
            <a:ahLst/>
            <a:cxnLst/>
            <a:rect l="l" t="t" r="r" b="b"/>
            <a:pathLst>
              <a:path w="19888922" h="11239738">
                <a:moveTo>
                  <a:pt x="0" y="0"/>
                </a:moveTo>
                <a:lnTo>
                  <a:pt x="19888922" y="0"/>
                </a:lnTo>
                <a:lnTo>
                  <a:pt x="19888922" y="11239738"/>
                </a:lnTo>
                <a:lnTo>
                  <a:pt x="0" y="112397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61894" y="286897"/>
            <a:ext cx="764216" cy="199996"/>
          </a:xfrm>
          <a:custGeom>
            <a:avLst/>
            <a:gdLst/>
            <a:ahLst/>
            <a:cxnLst/>
            <a:rect l="l" t="t" r="r" b="b"/>
            <a:pathLst>
              <a:path w="764216" h="199996">
                <a:moveTo>
                  <a:pt x="0" y="0"/>
                </a:moveTo>
                <a:lnTo>
                  <a:pt x="764216" y="0"/>
                </a:lnTo>
                <a:lnTo>
                  <a:pt x="764216" y="199996"/>
                </a:lnTo>
                <a:lnTo>
                  <a:pt x="0" y="1999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1155" y="547826"/>
            <a:ext cx="3239743" cy="5486147"/>
          </a:xfrm>
          <a:custGeom>
            <a:avLst/>
            <a:gdLst/>
            <a:ahLst/>
            <a:cxnLst/>
            <a:rect l="l" t="t" r="r" b="b"/>
            <a:pathLst>
              <a:path w="3239743" h="5486147">
                <a:moveTo>
                  <a:pt x="0" y="0"/>
                </a:moveTo>
                <a:lnTo>
                  <a:pt x="3239743" y="0"/>
                </a:lnTo>
                <a:lnTo>
                  <a:pt x="3239743" y="5486147"/>
                </a:lnTo>
                <a:lnTo>
                  <a:pt x="0" y="54861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99525" y="4509973"/>
            <a:ext cx="9088950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12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INTEGRANTES:</a:t>
            </a:r>
          </a:p>
          <a:p>
            <a:pPr algn="ctr">
              <a:lnSpc>
                <a:spcPts val="3840"/>
              </a:lnSpc>
            </a:pPr>
            <a:r>
              <a:rPr lang="en-US" sz="3200" spc="-12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Huamán Alfaro Milagros Tsuhomi</a:t>
            </a:r>
          </a:p>
          <a:p>
            <a:pPr algn="ctr">
              <a:lnSpc>
                <a:spcPts val="3840"/>
              </a:lnSpc>
            </a:pPr>
            <a:r>
              <a:rPr lang="en-US" sz="3200" spc="-12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Poma Alania Jharen </a:t>
            </a:r>
          </a:p>
          <a:p>
            <a:pPr algn="ctr">
              <a:lnSpc>
                <a:spcPts val="3840"/>
              </a:lnSpc>
            </a:pPr>
            <a:r>
              <a:rPr lang="en-US" sz="3200" spc="-15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Tejeda Rosales James Fernando</a:t>
            </a:r>
          </a:p>
          <a:p>
            <a:pPr algn="ctr">
              <a:lnSpc>
                <a:spcPts val="3840"/>
              </a:lnSpc>
            </a:pPr>
            <a:r>
              <a:rPr lang="en-US" sz="3200" spc="-12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Zamudio Ramos Jhanpier </a:t>
            </a:r>
          </a:p>
          <a:p>
            <a:pPr algn="ctr">
              <a:lnSpc>
                <a:spcPts val="3840"/>
              </a:lnSpc>
            </a:pPr>
            <a:endParaRPr lang="en-US" sz="3200" spc="-12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566416" y="1409714"/>
            <a:ext cx="1729648" cy="1386056"/>
          </a:xfrm>
          <a:custGeom>
            <a:avLst/>
            <a:gdLst/>
            <a:ahLst/>
            <a:cxnLst/>
            <a:rect l="l" t="t" r="r" b="b"/>
            <a:pathLst>
              <a:path w="1729648" h="1386056">
                <a:moveTo>
                  <a:pt x="0" y="0"/>
                </a:moveTo>
                <a:lnTo>
                  <a:pt x="1729648" y="0"/>
                </a:lnTo>
                <a:lnTo>
                  <a:pt x="1729648" y="1386056"/>
                </a:lnTo>
                <a:lnTo>
                  <a:pt x="0" y="1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04196" y="5880944"/>
            <a:ext cx="1736457" cy="1933369"/>
          </a:xfrm>
          <a:custGeom>
            <a:avLst/>
            <a:gdLst/>
            <a:ahLst/>
            <a:cxnLst/>
            <a:rect l="l" t="t" r="r" b="b"/>
            <a:pathLst>
              <a:path w="1736457" h="1933369">
                <a:moveTo>
                  <a:pt x="0" y="0"/>
                </a:moveTo>
                <a:lnTo>
                  <a:pt x="1736456" y="0"/>
                </a:lnTo>
                <a:lnTo>
                  <a:pt x="1736456" y="1933369"/>
                </a:lnTo>
                <a:lnTo>
                  <a:pt x="0" y="19333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1234666">
            <a:off x="3239258" y="6805059"/>
            <a:ext cx="1513144" cy="15131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 rot="1129013">
              <a:off x="-92368" y="-92368"/>
              <a:ext cx="997536" cy="997536"/>
            </a:xfrm>
            <a:custGeom>
              <a:avLst/>
              <a:gdLst/>
              <a:ahLst/>
              <a:cxnLst/>
              <a:rect l="l" t="t" r="r" b="b"/>
              <a:pathLst>
                <a:path w="997536" h="997536">
                  <a:moveTo>
                    <a:pt x="94395" y="207214"/>
                  </a:moveTo>
                  <a:lnTo>
                    <a:pt x="640977" y="20963"/>
                  </a:lnTo>
                  <a:cubicBezTo>
                    <a:pt x="702495" y="0"/>
                    <a:pt x="769359" y="32877"/>
                    <a:pt x="790322" y="94395"/>
                  </a:cubicBezTo>
                  <a:lnTo>
                    <a:pt x="976573" y="640977"/>
                  </a:lnTo>
                  <a:cubicBezTo>
                    <a:pt x="997536" y="702495"/>
                    <a:pt x="964659" y="769359"/>
                    <a:pt x="903141" y="790322"/>
                  </a:cubicBezTo>
                  <a:lnTo>
                    <a:pt x="356559" y="976573"/>
                  </a:lnTo>
                  <a:cubicBezTo>
                    <a:pt x="295041" y="997536"/>
                    <a:pt x="228177" y="964659"/>
                    <a:pt x="207214" y="903141"/>
                  </a:cubicBezTo>
                  <a:lnTo>
                    <a:pt x="20963" y="356559"/>
                  </a:lnTo>
                  <a:cubicBezTo>
                    <a:pt x="0" y="295041"/>
                    <a:pt x="32877" y="228177"/>
                    <a:pt x="94395" y="207214"/>
                  </a:cubicBezTo>
                  <a:close/>
                </a:path>
              </a:pathLst>
            </a:custGeom>
            <a:blipFill>
              <a:blip r:embed="rId19"/>
              <a:stretch>
                <a:fillRect l="-23641" t="-3267" r="-23641" b="-326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1353991" y="7330672"/>
            <a:ext cx="1750205" cy="1709695"/>
            <a:chOff x="0" y="0"/>
            <a:chExt cx="4828540" cy="4716780"/>
          </a:xfrm>
        </p:grpSpPr>
        <p:sp>
          <p:nvSpPr>
            <p:cNvPr id="14" name="Freeform 1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20"/>
              <a:stretch>
                <a:fillRect l="-67031" r="-76365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-1437084">
            <a:off x="4699299" y="7427401"/>
            <a:ext cx="1527405" cy="1466731"/>
            <a:chOff x="0" y="0"/>
            <a:chExt cx="4828540" cy="4636733"/>
          </a:xfrm>
        </p:grpSpPr>
        <p:sp>
          <p:nvSpPr>
            <p:cNvPr id="16" name="Freeform 16"/>
            <p:cNvSpPr/>
            <p:nvPr/>
          </p:nvSpPr>
          <p:spPr>
            <a:xfrm>
              <a:off x="0" y="-7620"/>
              <a:ext cx="4833620" cy="4646893"/>
            </a:xfrm>
            <a:custGeom>
              <a:avLst/>
              <a:gdLst/>
              <a:ahLst/>
              <a:cxnLst/>
              <a:rect l="l" t="t" r="r" b="b"/>
              <a:pathLst>
                <a:path w="4833620" h="4646893">
                  <a:moveTo>
                    <a:pt x="3416300" y="4583179"/>
                  </a:moveTo>
                  <a:cubicBezTo>
                    <a:pt x="3388360" y="4590670"/>
                    <a:pt x="3366770" y="4600657"/>
                    <a:pt x="3345180" y="4603154"/>
                  </a:cubicBezTo>
                  <a:cubicBezTo>
                    <a:pt x="3223260" y="4613142"/>
                    <a:pt x="3102610" y="4623129"/>
                    <a:pt x="2980690" y="4631868"/>
                  </a:cubicBezTo>
                  <a:cubicBezTo>
                    <a:pt x="2918460" y="4635614"/>
                    <a:pt x="2856230" y="4639359"/>
                    <a:pt x="2794000" y="4640608"/>
                  </a:cubicBezTo>
                  <a:cubicBezTo>
                    <a:pt x="2726690" y="4643104"/>
                    <a:pt x="2659380" y="4646893"/>
                    <a:pt x="2593340" y="4644353"/>
                  </a:cubicBezTo>
                  <a:cubicBezTo>
                    <a:pt x="2529840" y="4643104"/>
                    <a:pt x="2466340" y="4639359"/>
                    <a:pt x="2405380" y="4628123"/>
                  </a:cubicBezTo>
                  <a:cubicBezTo>
                    <a:pt x="2326640" y="4614390"/>
                    <a:pt x="2246630" y="4614390"/>
                    <a:pt x="2169160" y="4601906"/>
                  </a:cubicBezTo>
                  <a:cubicBezTo>
                    <a:pt x="1967230" y="4569446"/>
                    <a:pt x="1761490" y="4578185"/>
                    <a:pt x="1558290" y="4564452"/>
                  </a:cubicBezTo>
                  <a:cubicBezTo>
                    <a:pt x="1443990" y="4556962"/>
                    <a:pt x="1329690" y="4539483"/>
                    <a:pt x="1215390" y="4524502"/>
                  </a:cubicBezTo>
                  <a:cubicBezTo>
                    <a:pt x="1085850" y="4508272"/>
                    <a:pt x="956310" y="4489546"/>
                    <a:pt x="825500" y="4472067"/>
                  </a:cubicBezTo>
                  <a:cubicBezTo>
                    <a:pt x="730250" y="4459583"/>
                    <a:pt x="633730" y="4447098"/>
                    <a:pt x="538480" y="4434614"/>
                  </a:cubicBezTo>
                  <a:cubicBezTo>
                    <a:pt x="535940" y="4434614"/>
                    <a:pt x="533400" y="4433365"/>
                    <a:pt x="530860" y="4433365"/>
                  </a:cubicBezTo>
                  <a:cubicBezTo>
                    <a:pt x="450850" y="4399657"/>
                    <a:pt x="365760" y="4373440"/>
                    <a:pt x="292100" y="4329745"/>
                  </a:cubicBezTo>
                  <a:cubicBezTo>
                    <a:pt x="167640" y="4254837"/>
                    <a:pt x="114300" y="4134987"/>
                    <a:pt x="109220" y="3993912"/>
                  </a:cubicBezTo>
                  <a:cubicBezTo>
                    <a:pt x="107950" y="3945222"/>
                    <a:pt x="101600" y="3897782"/>
                    <a:pt x="101600" y="3849092"/>
                  </a:cubicBezTo>
                  <a:cubicBezTo>
                    <a:pt x="102870" y="3781676"/>
                    <a:pt x="107950" y="3715508"/>
                    <a:pt x="111760" y="3649341"/>
                  </a:cubicBezTo>
                  <a:cubicBezTo>
                    <a:pt x="121920" y="3452086"/>
                    <a:pt x="127000" y="3254831"/>
                    <a:pt x="111760" y="3057577"/>
                  </a:cubicBezTo>
                  <a:cubicBezTo>
                    <a:pt x="97790" y="2880297"/>
                    <a:pt x="85090" y="2704266"/>
                    <a:pt x="71120" y="2526987"/>
                  </a:cubicBezTo>
                  <a:cubicBezTo>
                    <a:pt x="62230" y="2413378"/>
                    <a:pt x="50800" y="2301017"/>
                    <a:pt x="43180" y="2187409"/>
                  </a:cubicBezTo>
                  <a:cubicBezTo>
                    <a:pt x="38100" y="2112502"/>
                    <a:pt x="39370" y="2036347"/>
                    <a:pt x="34290" y="1961440"/>
                  </a:cubicBezTo>
                  <a:cubicBezTo>
                    <a:pt x="31750" y="1918993"/>
                    <a:pt x="17780" y="1877794"/>
                    <a:pt x="16510" y="1835347"/>
                  </a:cubicBezTo>
                  <a:cubicBezTo>
                    <a:pt x="11430" y="1732974"/>
                    <a:pt x="10160" y="1629353"/>
                    <a:pt x="7620" y="1525732"/>
                  </a:cubicBezTo>
                  <a:cubicBezTo>
                    <a:pt x="6350" y="1485782"/>
                    <a:pt x="0" y="1445831"/>
                    <a:pt x="1270" y="1405881"/>
                  </a:cubicBezTo>
                  <a:cubicBezTo>
                    <a:pt x="2540" y="1343459"/>
                    <a:pt x="10160" y="1281036"/>
                    <a:pt x="11430" y="1218614"/>
                  </a:cubicBezTo>
                  <a:cubicBezTo>
                    <a:pt x="12700" y="1146204"/>
                    <a:pt x="5080" y="1073794"/>
                    <a:pt x="7620" y="1002632"/>
                  </a:cubicBezTo>
                  <a:cubicBezTo>
                    <a:pt x="7620" y="933968"/>
                    <a:pt x="16510" y="866552"/>
                    <a:pt x="25400" y="797887"/>
                  </a:cubicBezTo>
                  <a:cubicBezTo>
                    <a:pt x="27940" y="774167"/>
                    <a:pt x="45720" y="752943"/>
                    <a:pt x="50800" y="729222"/>
                  </a:cubicBezTo>
                  <a:cubicBezTo>
                    <a:pt x="72390" y="611868"/>
                    <a:pt x="95250" y="494514"/>
                    <a:pt x="151130" y="385899"/>
                  </a:cubicBezTo>
                  <a:cubicBezTo>
                    <a:pt x="163830" y="362179"/>
                    <a:pt x="184150" y="340955"/>
                    <a:pt x="203200" y="322229"/>
                  </a:cubicBezTo>
                  <a:cubicBezTo>
                    <a:pt x="209550" y="315986"/>
                    <a:pt x="224790" y="319732"/>
                    <a:pt x="228600" y="319732"/>
                  </a:cubicBezTo>
                  <a:cubicBezTo>
                    <a:pt x="237490" y="303502"/>
                    <a:pt x="242570" y="287272"/>
                    <a:pt x="252730" y="279781"/>
                  </a:cubicBezTo>
                  <a:cubicBezTo>
                    <a:pt x="307340" y="238583"/>
                    <a:pt x="364490" y="208620"/>
                    <a:pt x="435610" y="201129"/>
                  </a:cubicBezTo>
                  <a:cubicBezTo>
                    <a:pt x="488950" y="194887"/>
                    <a:pt x="541020" y="172415"/>
                    <a:pt x="594360" y="159931"/>
                  </a:cubicBezTo>
                  <a:cubicBezTo>
                    <a:pt x="659130" y="144949"/>
                    <a:pt x="723900" y="127471"/>
                    <a:pt x="791210" y="118732"/>
                  </a:cubicBezTo>
                  <a:cubicBezTo>
                    <a:pt x="852170" y="111241"/>
                    <a:pt x="910590" y="95011"/>
                    <a:pt x="972820" y="90018"/>
                  </a:cubicBezTo>
                  <a:cubicBezTo>
                    <a:pt x="1036320" y="85024"/>
                    <a:pt x="1099820" y="70042"/>
                    <a:pt x="1164590" y="65049"/>
                  </a:cubicBezTo>
                  <a:cubicBezTo>
                    <a:pt x="1339850" y="52564"/>
                    <a:pt x="1516380" y="43825"/>
                    <a:pt x="1691640" y="33837"/>
                  </a:cubicBezTo>
                  <a:cubicBezTo>
                    <a:pt x="1734820" y="31340"/>
                    <a:pt x="1778000" y="33837"/>
                    <a:pt x="1821180" y="35086"/>
                  </a:cubicBezTo>
                  <a:cubicBezTo>
                    <a:pt x="1842770" y="36334"/>
                    <a:pt x="1864360" y="41328"/>
                    <a:pt x="1887220" y="43825"/>
                  </a:cubicBezTo>
                  <a:cubicBezTo>
                    <a:pt x="1897380" y="45073"/>
                    <a:pt x="1907540" y="41328"/>
                    <a:pt x="1917700" y="41328"/>
                  </a:cubicBezTo>
                  <a:cubicBezTo>
                    <a:pt x="1948180" y="41328"/>
                    <a:pt x="1979930" y="41328"/>
                    <a:pt x="2010410" y="40080"/>
                  </a:cubicBezTo>
                  <a:cubicBezTo>
                    <a:pt x="2068830" y="37583"/>
                    <a:pt x="2128520" y="31340"/>
                    <a:pt x="2186940" y="31340"/>
                  </a:cubicBezTo>
                  <a:cubicBezTo>
                    <a:pt x="2244090" y="31340"/>
                    <a:pt x="2301240" y="35086"/>
                    <a:pt x="2358390" y="37583"/>
                  </a:cubicBezTo>
                  <a:lnTo>
                    <a:pt x="2404110" y="37583"/>
                  </a:lnTo>
                  <a:cubicBezTo>
                    <a:pt x="2473960" y="35086"/>
                    <a:pt x="2542540" y="35086"/>
                    <a:pt x="2612390" y="31340"/>
                  </a:cubicBezTo>
                  <a:cubicBezTo>
                    <a:pt x="2679700" y="27595"/>
                    <a:pt x="2745740" y="18856"/>
                    <a:pt x="2813050" y="15111"/>
                  </a:cubicBezTo>
                  <a:cubicBezTo>
                    <a:pt x="2844800" y="12614"/>
                    <a:pt x="2877820" y="12614"/>
                    <a:pt x="2909570" y="18856"/>
                  </a:cubicBezTo>
                  <a:cubicBezTo>
                    <a:pt x="2957830" y="27595"/>
                    <a:pt x="3003550" y="32589"/>
                    <a:pt x="3051810" y="18856"/>
                  </a:cubicBezTo>
                  <a:cubicBezTo>
                    <a:pt x="3069590" y="13862"/>
                    <a:pt x="3092450" y="22601"/>
                    <a:pt x="3112770" y="25098"/>
                  </a:cubicBezTo>
                  <a:cubicBezTo>
                    <a:pt x="3121660" y="26347"/>
                    <a:pt x="3131820" y="28844"/>
                    <a:pt x="3136900" y="25098"/>
                  </a:cubicBezTo>
                  <a:cubicBezTo>
                    <a:pt x="3171190" y="0"/>
                    <a:pt x="3202940" y="6350"/>
                    <a:pt x="3235960" y="27595"/>
                  </a:cubicBezTo>
                  <a:cubicBezTo>
                    <a:pt x="3239770" y="30092"/>
                    <a:pt x="3249930" y="23850"/>
                    <a:pt x="3257550" y="23850"/>
                  </a:cubicBezTo>
                  <a:cubicBezTo>
                    <a:pt x="3288030" y="23850"/>
                    <a:pt x="3318510" y="23850"/>
                    <a:pt x="3350260" y="25098"/>
                  </a:cubicBezTo>
                  <a:cubicBezTo>
                    <a:pt x="3373120" y="26347"/>
                    <a:pt x="3394710" y="33837"/>
                    <a:pt x="3417570" y="36334"/>
                  </a:cubicBezTo>
                  <a:cubicBezTo>
                    <a:pt x="3467100" y="42577"/>
                    <a:pt x="3517900" y="52564"/>
                    <a:pt x="3568700" y="52564"/>
                  </a:cubicBezTo>
                  <a:cubicBezTo>
                    <a:pt x="3663950" y="53813"/>
                    <a:pt x="3759200" y="57558"/>
                    <a:pt x="3853180" y="77533"/>
                  </a:cubicBezTo>
                  <a:cubicBezTo>
                    <a:pt x="3940810" y="96260"/>
                    <a:pt x="4030980" y="96260"/>
                    <a:pt x="4119880" y="111241"/>
                  </a:cubicBezTo>
                  <a:cubicBezTo>
                    <a:pt x="4173220" y="119980"/>
                    <a:pt x="4227830" y="136210"/>
                    <a:pt x="4273550" y="162427"/>
                  </a:cubicBezTo>
                  <a:cubicBezTo>
                    <a:pt x="4323080" y="189893"/>
                    <a:pt x="4361180" y="234837"/>
                    <a:pt x="4405630" y="272291"/>
                  </a:cubicBezTo>
                  <a:cubicBezTo>
                    <a:pt x="4422140" y="286024"/>
                    <a:pt x="4446270" y="296011"/>
                    <a:pt x="4457700" y="313490"/>
                  </a:cubicBezTo>
                  <a:cubicBezTo>
                    <a:pt x="4490720" y="360931"/>
                    <a:pt x="4519930" y="410868"/>
                    <a:pt x="4549140" y="460806"/>
                  </a:cubicBezTo>
                  <a:cubicBezTo>
                    <a:pt x="4570730" y="497011"/>
                    <a:pt x="4592320" y="534465"/>
                    <a:pt x="4608830" y="571918"/>
                  </a:cubicBezTo>
                  <a:cubicBezTo>
                    <a:pt x="4626610" y="615614"/>
                    <a:pt x="4640580" y="660558"/>
                    <a:pt x="4654550" y="706750"/>
                  </a:cubicBezTo>
                  <a:cubicBezTo>
                    <a:pt x="4676140" y="779160"/>
                    <a:pt x="4701540" y="851570"/>
                    <a:pt x="4715510" y="926477"/>
                  </a:cubicBezTo>
                  <a:cubicBezTo>
                    <a:pt x="4735830" y="1031347"/>
                    <a:pt x="4745990" y="1138713"/>
                    <a:pt x="4761230" y="1244831"/>
                  </a:cubicBezTo>
                  <a:cubicBezTo>
                    <a:pt x="4766310" y="1279788"/>
                    <a:pt x="4772660" y="1314744"/>
                    <a:pt x="4775200" y="1349701"/>
                  </a:cubicBezTo>
                  <a:cubicBezTo>
                    <a:pt x="4782820" y="1449577"/>
                    <a:pt x="4787900" y="1548204"/>
                    <a:pt x="4794250" y="1648080"/>
                  </a:cubicBezTo>
                  <a:cubicBezTo>
                    <a:pt x="4803140" y="1771676"/>
                    <a:pt x="4815840" y="1894024"/>
                    <a:pt x="4822190" y="2017620"/>
                  </a:cubicBezTo>
                  <a:cubicBezTo>
                    <a:pt x="4828540" y="2136222"/>
                    <a:pt x="4833620" y="2256073"/>
                    <a:pt x="4831080" y="2375924"/>
                  </a:cubicBezTo>
                  <a:cubicBezTo>
                    <a:pt x="4827270" y="2575676"/>
                    <a:pt x="4817110" y="2774179"/>
                    <a:pt x="4806950" y="2973931"/>
                  </a:cubicBezTo>
                  <a:cubicBezTo>
                    <a:pt x="4800600" y="3097527"/>
                    <a:pt x="4791710" y="3219875"/>
                    <a:pt x="4779010" y="3342223"/>
                  </a:cubicBezTo>
                  <a:cubicBezTo>
                    <a:pt x="4766310" y="3464570"/>
                    <a:pt x="4747260" y="3585670"/>
                    <a:pt x="4733290" y="3708017"/>
                  </a:cubicBezTo>
                  <a:cubicBezTo>
                    <a:pt x="4723130" y="3792912"/>
                    <a:pt x="4720590" y="3877806"/>
                    <a:pt x="4709160" y="3961452"/>
                  </a:cubicBezTo>
                  <a:cubicBezTo>
                    <a:pt x="4699000" y="4037607"/>
                    <a:pt x="4660900" y="4105024"/>
                    <a:pt x="4610100" y="4161204"/>
                  </a:cubicBezTo>
                  <a:cubicBezTo>
                    <a:pt x="4568190" y="4208645"/>
                    <a:pt x="4535170" y="4262328"/>
                    <a:pt x="4491990" y="4308521"/>
                  </a:cubicBezTo>
                  <a:cubicBezTo>
                    <a:pt x="4453890" y="4349719"/>
                    <a:pt x="4411980" y="4390918"/>
                    <a:pt x="4345940" y="4392167"/>
                  </a:cubicBezTo>
                  <a:cubicBezTo>
                    <a:pt x="4330700" y="4392167"/>
                    <a:pt x="4316730" y="4407148"/>
                    <a:pt x="4301490" y="4414639"/>
                  </a:cubicBezTo>
                  <a:cubicBezTo>
                    <a:pt x="4236720" y="4442105"/>
                    <a:pt x="4169410" y="4465825"/>
                    <a:pt x="4105910" y="4495788"/>
                  </a:cubicBezTo>
                  <a:cubicBezTo>
                    <a:pt x="3989070" y="4550719"/>
                    <a:pt x="3863340" y="4559459"/>
                    <a:pt x="3737610" y="4564452"/>
                  </a:cubicBezTo>
                  <a:cubicBezTo>
                    <a:pt x="3689350" y="4566949"/>
                    <a:pt x="3639820" y="4563204"/>
                    <a:pt x="3591560" y="4566949"/>
                  </a:cubicBezTo>
                  <a:cubicBezTo>
                    <a:pt x="3567430" y="4568197"/>
                    <a:pt x="3544570" y="4579434"/>
                    <a:pt x="3521710" y="4584427"/>
                  </a:cubicBezTo>
                  <a:cubicBezTo>
                    <a:pt x="3511550" y="4586924"/>
                    <a:pt x="3501390" y="4585676"/>
                    <a:pt x="3489960" y="4586924"/>
                  </a:cubicBezTo>
                  <a:cubicBezTo>
                    <a:pt x="3474720" y="4588173"/>
                    <a:pt x="3459480" y="4591918"/>
                    <a:pt x="3444240" y="4590670"/>
                  </a:cubicBezTo>
                  <a:cubicBezTo>
                    <a:pt x="3429000" y="4588173"/>
                    <a:pt x="3418840" y="4583179"/>
                    <a:pt x="3416300" y="4583179"/>
                  </a:cubicBezTo>
                  <a:close/>
                </a:path>
              </a:pathLst>
            </a:custGeom>
            <a:blipFill>
              <a:blip r:embed="rId21"/>
              <a:stretch>
                <a:fillRect l="-22" t="-2303" r="-22" b="-2306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602214" y="2748145"/>
            <a:ext cx="11083571" cy="2101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AF4C0F"/>
                </a:solidFill>
                <a:latin typeface="Bryndan Write"/>
                <a:ea typeface="Bryndan Write"/>
                <a:cs typeface="Bryndan Write"/>
                <a:sym typeface="Bryndan Write"/>
              </a:rPr>
              <a:t>SISTEMA DE GESTION </a:t>
            </a:r>
          </a:p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AF4C0F"/>
                </a:solidFill>
                <a:latin typeface="Bryndan Write"/>
                <a:ea typeface="Bryndan Write"/>
                <a:cs typeface="Bryndan Write"/>
                <a:sym typeface="Bryndan Write"/>
              </a:rPr>
              <a:t>DE PROCESOS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571425" y="538137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501183" y="3187096"/>
            <a:ext cx="8604717" cy="4743350"/>
          </a:xfrm>
          <a:custGeom>
            <a:avLst/>
            <a:gdLst/>
            <a:ahLst/>
            <a:cxnLst/>
            <a:rect l="l" t="t" r="r" b="b"/>
            <a:pathLst>
              <a:path w="8604717" h="4743350">
                <a:moveTo>
                  <a:pt x="0" y="0"/>
                </a:moveTo>
                <a:lnTo>
                  <a:pt x="8604717" y="0"/>
                </a:lnTo>
                <a:lnTo>
                  <a:pt x="8604717" y="4743350"/>
                </a:lnTo>
                <a:lnTo>
                  <a:pt x="0" y="4743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738370" y="2455560"/>
            <a:ext cx="6981621" cy="3351734"/>
          </a:xfrm>
          <a:custGeom>
            <a:avLst/>
            <a:gdLst/>
            <a:ahLst/>
            <a:cxnLst/>
            <a:rect l="l" t="t" r="r" b="b"/>
            <a:pathLst>
              <a:path w="6981621" h="3351734">
                <a:moveTo>
                  <a:pt x="0" y="0"/>
                </a:moveTo>
                <a:lnTo>
                  <a:pt x="6981620" y="0"/>
                </a:lnTo>
                <a:lnTo>
                  <a:pt x="6981620" y="3351735"/>
                </a:lnTo>
                <a:lnTo>
                  <a:pt x="0" y="3351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38370" y="6007320"/>
            <a:ext cx="6981621" cy="2843772"/>
          </a:xfrm>
          <a:custGeom>
            <a:avLst/>
            <a:gdLst/>
            <a:ahLst/>
            <a:cxnLst/>
            <a:rect l="l" t="t" r="r" b="b"/>
            <a:pathLst>
              <a:path w="6981621" h="2843772">
                <a:moveTo>
                  <a:pt x="0" y="0"/>
                </a:moveTo>
                <a:lnTo>
                  <a:pt x="6981620" y="0"/>
                </a:lnTo>
                <a:lnTo>
                  <a:pt x="6981620" y="2843772"/>
                </a:lnTo>
                <a:lnTo>
                  <a:pt x="0" y="28437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43457" y="857250"/>
            <a:ext cx="1580108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6271" y="2436510"/>
            <a:ext cx="291911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Buscar Proceso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571425" y="538137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251169" y="3512067"/>
            <a:ext cx="10258244" cy="5359932"/>
          </a:xfrm>
          <a:custGeom>
            <a:avLst/>
            <a:gdLst/>
            <a:ahLst/>
            <a:cxnLst/>
            <a:rect l="l" t="t" r="r" b="b"/>
            <a:pathLst>
              <a:path w="10258244" h="5359932">
                <a:moveTo>
                  <a:pt x="0" y="0"/>
                </a:moveTo>
                <a:lnTo>
                  <a:pt x="10258244" y="0"/>
                </a:lnTo>
                <a:lnTo>
                  <a:pt x="10258244" y="5359932"/>
                </a:lnTo>
                <a:lnTo>
                  <a:pt x="0" y="5359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959171" y="3463329"/>
            <a:ext cx="6300129" cy="1990268"/>
          </a:xfrm>
          <a:custGeom>
            <a:avLst/>
            <a:gdLst/>
            <a:ahLst/>
            <a:cxnLst/>
            <a:rect l="l" t="t" r="r" b="b"/>
            <a:pathLst>
              <a:path w="6300129" h="1990268">
                <a:moveTo>
                  <a:pt x="0" y="0"/>
                </a:moveTo>
                <a:lnTo>
                  <a:pt x="6300129" y="0"/>
                </a:lnTo>
                <a:lnTo>
                  <a:pt x="6300129" y="1990268"/>
                </a:lnTo>
                <a:lnTo>
                  <a:pt x="0" y="19902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59171" y="5827602"/>
            <a:ext cx="6300129" cy="2136192"/>
          </a:xfrm>
          <a:custGeom>
            <a:avLst/>
            <a:gdLst/>
            <a:ahLst/>
            <a:cxnLst/>
            <a:rect l="l" t="t" r="r" b="b"/>
            <a:pathLst>
              <a:path w="6300129" h="2136192">
                <a:moveTo>
                  <a:pt x="0" y="0"/>
                </a:moveTo>
                <a:lnTo>
                  <a:pt x="6300129" y="0"/>
                </a:lnTo>
                <a:lnTo>
                  <a:pt x="6300129" y="2136192"/>
                </a:lnTo>
                <a:lnTo>
                  <a:pt x="0" y="21361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632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43457" y="857250"/>
            <a:ext cx="1580108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7876" y="2511942"/>
            <a:ext cx="391373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 Modificar Prioridad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09525" y="538121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251169" y="3327802"/>
            <a:ext cx="9915416" cy="4461937"/>
          </a:xfrm>
          <a:custGeom>
            <a:avLst/>
            <a:gdLst/>
            <a:ahLst/>
            <a:cxnLst/>
            <a:rect l="l" t="t" r="r" b="b"/>
            <a:pathLst>
              <a:path w="9915416" h="4461937">
                <a:moveTo>
                  <a:pt x="0" y="0"/>
                </a:moveTo>
                <a:lnTo>
                  <a:pt x="9915416" y="0"/>
                </a:lnTo>
                <a:lnTo>
                  <a:pt x="9915416" y="4461938"/>
                </a:lnTo>
                <a:lnTo>
                  <a:pt x="0" y="4461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521796" y="4194386"/>
            <a:ext cx="6951504" cy="2728770"/>
          </a:xfrm>
          <a:custGeom>
            <a:avLst/>
            <a:gdLst/>
            <a:ahLst/>
            <a:cxnLst/>
            <a:rect l="l" t="t" r="r" b="b"/>
            <a:pathLst>
              <a:path w="6951504" h="2728770">
                <a:moveTo>
                  <a:pt x="0" y="0"/>
                </a:moveTo>
                <a:lnTo>
                  <a:pt x="6951504" y="0"/>
                </a:lnTo>
                <a:lnTo>
                  <a:pt x="6951504" y="2728770"/>
                </a:lnTo>
                <a:lnTo>
                  <a:pt x="0" y="2728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3457" y="857250"/>
            <a:ext cx="1580108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3457" y="2466347"/>
            <a:ext cx="525378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Mostrar Todos los Procesos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09525" y="538121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251169" y="3420878"/>
            <a:ext cx="10790494" cy="5368271"/>
          </a:xfrm>
          <a:custGeom>
            <a:avLst/>
            <a:gdLst/>
            <a:ahLst/>
            <a:cxnLst/>
            <a:rect l="l" t="t" r="r" b="b"/>
            <a:pathLst>
              <a:path w="10790494" h="5368271">
                <a:moveTo>
                  <a:pt x="0" y="0"/>
                </a:moveTo>
                <a:lnTo>
                  <a:pt x="10790494" y="0"/>
                </a:lnTo>
                <a:lnTo>
                  <a:pt x="10790494" y="5368271"/>
                </a:lnTo>
                <a:lnTo>
                  <a:pt x="0" y="5368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379845" y="3113125"/>
            <a:ext cx="6713618" cy="5983777"/>
          </a:xfrm>
          <a:custGeom>
            <a:avLst/>
            <a:gdLst/>
            <a:ahLst/>
            <a:cxnLst/>
            <a:rect l="l" t="t" r="r" b="b"/>
            <a:pathLst>
              <a:path w="6713618" h="5983777">
                <a:moveTo>
                  <a:pt x="0" y="0"/>
                </a:moveTo>
                <a:lnTo>
                  <a:pt x="6713618" y="0"/>
                </a:lnTo>
                <a:lnTo>
                  <a:pt x="6713618" y="5983777"/>
                </a:lnTo>
                <a:lnTo>
                  <a:pt x="0" y="5983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505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3457" y="857250"/>
            <a:ext cx="1580108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420753"/>
            <a:ext cx="601503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Encolar Proceso para Ejecución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09525" y="538121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251169" y="3254138"/>
            <a:ext cx="7132813" cy="5784880"/>
          </a:xfrm>
          <a:custGeom>
            <a:avLst/>
            <a:gdLst/>
            <a:ahLst/>
            <a:cxnLst/>
            <a:rect l="l" t="t" r="r" b="b"/>
            <a:pathLst>
              <a:path w="7132813" h="5784880">
                <a:moveTo>
                  <a:pt x="0" y="0"/>
                </a:moveTo>
                <a:lnTo>
                  <a:pt x="7132813" y="0"/>
                </a:lnTo>
                <a:lnTo>
                  <a:pt x="7132813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561838" y="2705100"/>
            <a:ext cx="10116637" cy="6734175"/>
          </a:xfrm>
          <a:custGeom>
            <a:avLst/>
            <a:gdLst/>
            <a:ahLst/>
            <a:cxnLst/>
            <a:rect l="l" t="t" r="r" b="b"/>
            <a:pathLst>
              <a:path w="10116637" h="6734175">
                <a:moveTo>
                  <a:pt x="0" y="0"/>
                </a:moveTo>
                <a:lnTo>
                  <a:pt x="10116637" y="0"/>
                </a:lnTo>
                <a:lnTo>
                  <a:pt x="10116637" y="6734175"/>
                </a:lnTo>
                <a:lnTo>
                  <a:pt x="0" y="67341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3457" y="857250"/>
            <a:ext cx="1580108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3457" y="2238375"/>
            <a:ext cx="320486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Ejecutar Proceso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09525" y="538121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9340145" y="2790825"/>
            <a:ext cx="7834568" cy="5865281"/>
          </a:xfrm>
          <a:custGeom>
            <a:avLst/>
            <a:gdLst/>
            <a:ahLst/>
            <a:cxnLst/>
            <a:rect l="l" t="t" r="r" b="b"/>
            <a:pathLst>
              <a:path w="7834568" h="5865281">
                <a:moveTo>
                  <a:pt x="0" y="0"/>
                </a:moveTo>
                <a:lnTo>
                  <a:pt x="7834568" y="0"/>
                </a:lnTo>
                <a:lnTo>
                  <a:pt x="7834568" y="5865281"/>
                </a:lnTo>
                <a:lnTo>
                  <a:pt x="0" y="5865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1678" y="3269973"/>
            <a:ext cx="8742322" cy="4577596"/>
          </a:xfrm>
          <a:custGeom>
            <a:avLst/>
            <a:gdLst/>
            <a:ahLst/>
            <a:cxnLst/>
            <a:rect l="l" t="t" r="r" b="b"/>
            <a:pathLst>
              <a:path w="8742322" h="4577596">
                <a:moveTo>
                  <a:pt x="0" y="0"/>
                </a:moveTo>
                <a:lnTo>
                  <a:pt x="8742322" y="0"/>
                </a:lnTo>
                <a:lnTo>
                  <a:pt x="8742322" y="4577596"/>
                </a:lnTo>
                <a:lnTo>
                  <a:pt x="0" y="4577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694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3457" y="857250"/>
            <a:ext cx="1580108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9733" y="2238375"/>
            <a:ext cx="505591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Mostrar Cola de Ejecución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09525" y="538121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8420395" y="3459970"/>
            <a:ext cx="8624148" cy="4845526"/>
          </a:xfrm>
          <a:custGeom>
            <a:avLst/>
            <a:gdLst/>
            <a:ahLst/>
            <a:cxnLst/>
            <a:rect l="l" t="t" r="r" b="b"/>
            <a:pathLst>
              <a:path w="8624148" h="4845526">
                <a:moveTo>
                  <a:pt x="0" y="0"/>
                </a:moveTo>
                <a:lnTo>
                  <a:pt x="8624148" y="0"/>
                </a:lnTo>
                <a:lnTo>
                  <a:pt x="8624148" y="4845527"/>
                </a:lnTo>
                <a:lnTo>
                  <a:pt x="0" y="4845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09525" y="3161746"/>
            <a:ext cx="7354277" cy="5441975"/>
          </a:xfrm>
          <a:custGeom>
            <a:avLst/>
            <a:gdLst/>
            <a:ahLst/>
            <a:cxnLst/>
            <a:rect l="l" t="t" r="r" b="b"/>
            <a:pathLst>
              <a:path w="7354277" h="5441975">
                <a:moveTo>
                  <a:pt x="0" y="0"/>
                </a:moveTo>
                <a:lnTo>
                  <a:pt x="7354277" y="0"/>
                </a:lnTo>
                <a:lnTo>
                  <a:pt x="7354277" y="5441975"/>
                </a:lnTo>
                <a:lnTo>
                  <a:pt x="0" y="5441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3457" y="857250"/>
            <a:ext cx="1580108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3457" y="2238375"/>
            <a:ext cx="339149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Asignar Memoria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09525" y="538121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8327691" y="3207210"/>
            <a:ext cx="8847022" cy="5244001"/>
          </a:xfrm>
          <a:custGeom>
            <a:avLst/>
            <a:gdLst/>
            <a:ahLst/>
            <a:cxnLst/>
            <a:rect l="l" t="t" r="r" b="b"/>
            <a:pathLst>
              <a:path w="8847022" h="5244001">
                <a:moveTo>
                  <a:pt x="0" y="0"/>
                </a:moveTo>
                <a:lnTo>
                  <a:pt x="8847022" y="0"/>
                </a:lnTo>
                <a:lnTo>
                  <a:pt x="8847022" y="5244001"/>
                </a:lnTo>
                <a:lnTo>
                  <a:pt x="0" y="52440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12380" y="2936771"/>
            <a:ext cx="7507936" cy="5784880"/>
          </a:xfrm>
          <a:custGeom>
            <a:avLst/>
            <a:gdLst/>
            <a:ahLst/>
            <a:cxnLst/>
            <a:rect l="l" t="t" r="r" b="b"/>
            <a:pathLst>
              <a:path w="7507936" h="5784880">
                <a:moveTo>
                  <a:pt x="0" y="0"/>
                </a:moveTo>
                <a:lnTo>
                  <a:pt x="7507936" y="0"/>
                </a:lnTo>
                <a:lnTo>
                  <a:pt x="7507936" y="5784879"/>
                </a:lnTo>
                <a:lnTo>
                  <a:pt x="0" y="5784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415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3457" y="857250"/>
            <a:ext cx="1580108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8094" y="2238375"/>
            <a:ext cx="3242221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Liberar Memoria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500">
              <a:solidFill>
                <a:srgbClr val="8C52FF"/>
              </a:solidFill>
              <a:latin typeface="Anaphora"/>
              <a:ea typeface="Anaphora"/>
              <a:cs typeface="Anaphora"/>
              <a:sym typeface="Anaph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09525" y="538121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9144000" y="2891384"/>
            <a:ext cx="7890561" cy="5646457"/>
          </a:xfrm>
          <a:custGeom>
            <a:avLst/>
            <a:gdLst/>
            <a:ahLst/>
            <a:cxnLst/>
            <a:rect l="l" t="t" r="r" b="b"/>
            <a:pathLst>
              <a:path w="7890561" h="5646457">
                <a:moveTo>
                  <a:pt x="0" y="0"/>
                </a:moveTo>
                <a:lnTo>
                  <a:pt x="7890561" y="0"/>
                </a:lnTo>
                <a:lnTo>
                  <a:pt x="7890561" y="5646457"/>
                </a:lnTo>
                <a:lnTo>
                  <a:pt x="0" y="5646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09525" y="3687578"/>
            <a:ext cx="7818167" cy="4054070"/>
          </a:xfrm>
          <a:custGeom>
            <a:avLst/>
            <a:gdLst/>
            <a:ahLst/>
            <a:cxnLst/>
            <a:rect l="l" t="t" r="r" b="b"/>
            <a:pathLst>
              <a:path w="7818167" h="4054070">
                <a:moveTo>
                  <a:pt x="0" y="0"/>
                </a:moveTo>
                <a:lnTo>
                  <a:pt x="7818167" y="0"/>
                </a:lnTo>
                <a:lnTo>
                  <a:pt x="7818167" y="4054070"/>
                </a:lnTo>
                <a:lnTo>
                  <a:pt x="0" y="4054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642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3457" y="857250"/>
            <a:ext cx="1580108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9919" y="2420753"/>
            <a:ext cx="54057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Mostrar Estado de Memoria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500">
              <a:solidFill>
                <a:srgbClr val="8C52FF"/>
              </a:solidFill>
              <a:latin typeface="Anaphora"/>
              <a:ea typeface="Anaphora"/>
              <a:cs typeface="Anaphora"/>
              <a:sym typeface="Anaph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609525" y="538121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8698941" y="3170711"/>
            <a:ext cx="8560359" cy="4776120"/>
          </a:xfrm>
          <a:custGeom>
            <a:avLst/>
            <a:gdLst/>
            <a:ahLst/>
            <a:cxnLst/>
            <a:rect l="l" t="t" r="r" b="b"/>
            <a:pathLst>
              <a:path w="8560359" h="4776120">
                <a:moveTo>
                  <a:pt x="0" y="0"/>
                </a:moveTo>
                <a:lnTo>
                  <a:pt x="8560359" y="0"/>
                </a:lnTo>
                <a:lnTo>
                  <a:pt x="8560359" y="4776120"/>
                </a:lnTo>
                <a:lnTo>
                  <a:pt x="0" y="4776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76271" y="4819668"/>
            <a:ext cx="6557314" cy="1478206"/>
          </a:xfrm>
          <a:custGeom>
            <a:avLst/>
            <a:gdLst/>
            <a:ahLst/>
            <a:cxnLst/>
            <a:rect l="l" t="t" r="r" b="b"/>
            <a:pathLst>
              <a:path w="6557314" h="1478206">
                <a:moveTo>
                  <a:pt x="0" y="0"/>
                </a:moveTo>
                <a:lnTo>
                  <a:pt x="6557314" y="0"/>
                </a:lnTo>
                <a:lnTo>
                  <a:pt x="6557314" y="1478206"/>
                </a:lnTo>
                <a:lnTo>
                  <a:pt x="0" y="1478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939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3457" y="857250"/>
            <a:ext cx="1580108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6271" y="2238375"/>
            <a:ext cx="90279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Salir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2060" y="4256026"/>
            <a:ext cx="2394842" cy="5743819"/>
          </a:xfrm>
          <a:custGeom>
            <a:avLst/>
            <a:gdLst/>
            <a:ahLst/>
            <a:cxnLst/>
            <a:rect l="l" t="t" r="r" b="b"/>
            <a:pathLst>
              <a:path w="2394842" h="5743819">
                <a:moveTo>
                  <a:pt x="0" y="0"/>
                </a:moveTo>
                <a:lnTo>
                  <a:pt x="2394842" y="0"/>
                </a:lnTo>
                <a:lnTo>
                  <a:pt x="2394842" y="5743819"/>
                </a:lnTo>
                <a:lnTo>
                  <a:pt x="0" y="574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3450" y="9350102"/>
            <a:ext cx="3664810" cy="489610"/>
          </a:xfrm>
          <a:custGeom>
            <a:avLst/>
            <a:gdLst/>
            <a:ahLst/>
            <a:cxnLst/>
            <a:rect l="l" t="t" r="r" b="b"/>
            <a:pathLst>
              <a:path w="3664810" h="489610">
                <a:moveTo>
                  <a:pt x="0" y="0"/>
                </a:moveTo>
                <a:lnTo>
                  <a:pt x="3664810" y="0"/>
                </a:lnTo>
                <a:lnTo>
                  <a:pt x="3664810" y="489610"/>
                </a:lnTo>
                <a:lnTo>
                  <a:pt x="0" y="48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84523">
            <a:off x="14734974" y="9782175"/>
            <a:ext cx="2324653" cy="0"/>
          </a:xfrm>
          <a:prstGeom prst="line">
            <a:avLst/>
          </a:prstGeom>
          <a:ln w="19050" cap="rnd">
            <a:solidFill>
              <a:srgbClr val="0000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4C64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9" name="Freeform 9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4C64D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251480" y="7407742"/>
            <a:ext cx="2238988" cy="2187165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-3483" t="-7127" r="-2725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709985" y="1761183"/>
            <a:ext cx="10868030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endParaRPr dirty="0"/>
          </a:p>
          <a:p>
            <a:pPr algn="just">
              <a:lnSpc>
                <a:spcPts val="3599"/>
              </a:lnSpc>
            </a:pP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busca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simular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funciones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básicas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un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operativo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moderno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específicamente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gestión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procesos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CPU y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administración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. El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consiste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crear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simulador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permita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647695" lvl="1" indent="-323848" algn="just">
              <a:lnSpc>
                <a:spcPts val="359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Administrar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procesos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identificadores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únicos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nombres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prioridades</a:t>
            </a:r>
            <a:endParaRPr lang="en-US" sz="2999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695" lvl="1" indent="-323848" algn="just">
              <a:lnSpc>
                <a:spcPts val="359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Implementar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basado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prioridades</a:t>
            </a:r>
            <a:endParaRPr lang="en-US" sz="2999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695" lvl="1" indent="-323848" algn="just">
              <a:lnSpc>
                <a:spcPts val="359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Gestionar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asignación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liberación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bloques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 lang="en-US" sz="2999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695" lvl="1" indent="-323848" algn="just">
              <a:lnSpc>
                <a:spcPts val="359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Proporcionar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interfaz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usuario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interactiva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realizar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estas</a:t>
            </a:r>
            <a:r>
              <a:rPr lang="en-US" sz="2999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99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operaciones</a:t>
            </a:r>
            <a:endParaRPr lang="en-US" sz="2999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599"/>
              </a:lnSpc>
            </a:pPr>
            <a:endParaRPr lang="en-US" sz="2999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16634" y="279457"/>
            <a:ext cx="14108681" cy="2005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4008">
                <a:solidFill>
                  <a:srgbClr val="F467B8"/>
                </a:solidFill>
                <a:latin typeface="Asset"/>
                <a:ea typeface="Asset"/>
                <a:cs typeface="Asset"/>
                <a:sym typeface="Asset"/>
              </a:rPr>
              <a:t>Descripción del proyecto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6512060" y="4256026"/>
            <a:ext cx="2394842" cy="5743819"/>
          </a:xfrm>
          <a:custGeom>
            <a:avLst/>
            <a:gdLst/>
            <a:ahLst/>
            <a:cxnLst/>
            <a:rect l="l" t="t" r="r" b="b"/>
            <a:pathLst>
              <a:path w="2394842" h="5743819">
                <a:moveTo>
                  <a:pt x="0" y="0"/>
                </a:moveTo>
                <a:lnTo>
                  <a:pt x="2394842" y="0"/>
                </a:lnTo>
                <a:lnTo>
                  <a:pt x="2394842" y="5743819"/>
                </a:lnTo>
                <a:lnTo>
                  <a:pt x="0" y="5743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63499" y="988987"/>
            <a:ext cx="16230600" cy="204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4400" dirty="0" err="1">
                <a:solidFill>
                  <a:srgbClr val="60954A"/>
                </a:solidFill>
                <a:latin typeface="Asset"/>
                <a:ea typeface="Asset"/>
                <a:cs typeface="Asset"/>
                <a:sym typeface="Asset"/>
              </a:rPr>
              <a:t>Descripción</a:t>
            </a:r>
            <a:r>
              <a:rPr lang="en-US" sz="4400" dirty="0">
                <a:solidFill>
                  <a:srgbClr val="60954A"/>
                </a:solidFill>
                <a:latin typeface="Asset"/>
                <a:ea typeface="Asset"/>
                <a:cs typeface="Asset"/>
                <a:sym typeface="Asset"/>
              </a:rPr>
              <a:t> de </a:t>
            </a:r>
            <a:r>
              <a:rPr lang="en-US" sz="4400" dirty="0" err="1">
                <a:solidFill>
                  <a:srgbClr val="60954A"/>
                </a:solidFill>
                <a:latin typeface="Asset"/>
                <a:ea typeface="Asset"/>
                <a:cs typeface="Asset"/>
                <a:sym typeface="Asset"/>
              </a:rPr>
              <a:t>estructuras</a:t>
            </a:r>
            <a:r>
              <a:rPr lang="en-US" sz="4400" dirty="0">
                <a:solidFill>
                  <a:srgbClr val="60954A"/>
                </a:solidFill>
                <a:latin typeface="Asset"/>
                <a:ea typeface="Asset"/>
                <a:cs typeface="Asset"/>
                <a:sym typeface="Asset"/>
              </a:rPr>
              <a:t> de </a:t>
            </a:r>
            <a:r>
              <a:rPr lang="en-US" sz="4400" dirty="0" err="1">
                <a:solidFill>
                  <a:srgbClr val="60954A"/>
                </a:solidFill>
                <a:latin typeface="Asset"/>
                <a:ea typeface="Asset"/>
                <a:cs typeface="Asset"/>
                <a:sym typeface="Asset"/>
              </a:rPr>
              <a:t>datos</a:t>
            </a:r>
            <a:r>
              <a:rPr lang="en-US" sz="4400" dirty="0">
                <a:solidFill>
                  <a:srgbClr val="60954A"/>
                </a:solidFill>
                <a:latin typeface="Asset"/>
                <a:ea typeface="Asset"/>
                <a:cs typeface="Asset"/>
                <a:sym typeface="Asset"/>
              </a:rPr>
              <a:t> y </a:t>
            </a:r>
            <a:r>
              <a:rPr lang="en-US" sz="4400" dirty="0" err="1">
                <a:solidFill>
                  <a:srgbClr val="60954A"/>
                </a:solidFill>
                <a:latin typeface="Asset"/>
                <a:ea typeface="Asset"/>
                <a:cs typeface="Asset"/>
                <a:sym typeface="Asset"/>
              </a:rPr>
              <a:t>operaciones</a:t>
            </a:r>
            <a:r>
              <a:rPr lang="en-US" sz="4400" dirty="0">
                <a:solidFill>
                  <a:srgbClr val="60954A"/>
                </a:solidFill>
                <a:latin typeface="Asset"/>
                <a:ea typeface="Asset"/>
                <a:cs typeface="Asset"/>
                <a:sym typeface="Asset"/>
              </a:rPr>
              <a:t>:</a:t>
            </a:r>
          </a:p>
          <a:p>
            <a:pPr algn="ctr">
              <a:lnSpc>
                <a:spcPts val="3960"/>
              </a:lnSpc>
            </a:pPr>
            <a:endParaRPr lang="en-US" sz="3300" dirty="0">
              <a:solidFill>
                <a:srgbClr val="60954A"/>
              </a:solidFill>
              <a:latin typeface="Asset"/>
              <a:ea typeface="Asset"/>
              <a:cs typeface="Asset"/>
              <a:sym typeface="Ass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00998" y="3467100"/>
            <a:ext cx="13879735" cy="700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proyecto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consiste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desarrollar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un "Sistema de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Gestión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Procesos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" que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simule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administración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tareas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un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operativo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mediante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estructuras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dinámicas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lineales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implementando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tres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componentes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principales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: un Gestor de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Procesos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basado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listas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enlazadas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para registrar,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eliminar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buscar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modificar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prioridad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procesos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; un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Planificador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CPU que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utiliza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colas de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prioridad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encolar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ejecutar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procesos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según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importancia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; y un Gestor de Memoria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implementado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pilas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asignar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liberar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bloques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procesos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proporcionando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así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simulación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completa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las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operaciones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fundamentales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administración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recursos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operativo</a:t>
            </a:r>
            <a:r>
              <a:rPr lang="en-US" sz="36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>
              <a:lnSpc>
                <a:spcPts val="2999"/>
              </a:lnSpc>
            </a:pPr>
            <a:endParaRPr lang="en-US" sz="2499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7947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276600" y="1605662"/>
            <a:ext cx="12074277" cy="168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s-PE" sz="4800" dirty="0">
                <a:solidFill>
                  <a:srgbClr val="649EE8"/>
                </a:solidFill>
                <a:latin typeface="Asset"/>
                <a:ea typeface="Asset"/>
                <a:cs typeface="Asset"/>
                <a:sym typeface="Asset"/>
              </a:rPr>
              <a:t>Algoritmos</a:t>
            </a:r>
          </a:p>
          <a:p>
            <a:pPr algn="ctr">
              <a:lnSpc>
                <a:spcPts val="4320"/>
              </a:lnSpc>
            </a:pPr>
            <a:endParaRPr lang="en-US" sz="4800" dirty="0">
              <a:solidFill>
                <a:srgbClr val="649EE8"/>
              </a:solidFill>
              <a:latin typeface="Asset"/>
              <a:ea typeface="Asset"/>
              <a:cs typeface="Asset"/>
              <a:sym typeface="Asset"/>
            </a:endParaRPr>
          </a:p>
          <a:p>
            <a:pPr algn="ctr">
              <a:lnSpc>
                <a:spcPts val="4320"/>
              </a:lnSpc>
            </a:pPr>
            <a:r>
              <a:rPr lang="en-US" sz="4800" dirty="0">
                <a:solidFill>
                  <a:srgbClr val="649EE8"/>
                </a:solidFill>
                <a:latin typeface="Asset"/>
                <a:ea typeface="Asset"/>
                <a:cs typeface="Asset"/>
                <a:sym typeface="Asset"/>
              </a:rPr>
              <a:t> </a:t>
            </a:r>
            <a:r>
              <a:rPr lang="en-US" sz="4800" dirty="0" err="1">
                <a:solidFill>
                  <a:srgbClr val="649EE8"/>
                </a:solidFill>
                <a:latin typeface="Asset"/>
                <a:ea typeface="Asset"/>
                <a:cs typeface="Asset"/>
                <a:sym typeface="Asset"/>
              </a:rPr>
              <a:t>principales</a:t>
            </a:r>
            <a:endParaRPr lang="en-US" sz="4800" dirty="0">
              <a:solidFill>
                <a:srgbClr val="649EE8"/>
              </a:solidFill>
              <a:latin typeface="Asset"/>
              <a:ea typeface="Asset"/>
              <a:cs typeface="Asset"/>
              <a:sym typeface="Asse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3870" y="4087901"/>
            <a:ext cx="13879735" cy="459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s-PE" sz="4800" dirty="0">
                <a:solidFill>
                  <a:srgbClr val="00004D"/>
                </a:solidFill>
                <a:latin typeface="Agency FB" panose="020B0503020202020204" pitchFamily="34" charset="0"/>
                <a:ea typeface="Arial"/>
                <a:cs typeface="Arial"/>
                <a:sym typeface="Arial"/>
              </a:rPr>
              <a:t>Pseudocódigo para agregar proceso: Muestra cómo se inserta un nuevo</a:t>
            </a:r>
          </a:p>
          <a:p>
            <a:pPr algn="ctr">
              <a:lnSpc>
                <a:spcPts val="2999"/>
              </a:lnSpc>
            </a:pPr>
            <a:endParaRPr lang="es-PE" sz="4800" dirty="0">
              <a:solidFill>
                <a:srgbClr val="00004D"/>
              </a:solidFill>
              <a:latin typeface="Agency FB" panose="020B0503020202020204" pitchFamily="34" charset="0"/>
              <a:ea typeface="Arial"/>
              <a:cs typeface="Arial"/>
              <a:sym typeface="Arial"/>
            </a:endParaRPr>
          </a:p>
          <a:p>
            <a:pPr algn="ctr">
              <a:lnSpc>
                <a:spcPts val="2999"/>
              </a:lnSpc>
            </a:pPr>
            <a:r>
              <a:rPr lang="es-PE" sz="4800" dirty="0">
                <a:solidFill>
                  <a:srgbClr val="00004D"/>
                </a:solidFill>
                <a:latin typeface="Agency FB" panose="020B0503020202020204" pitchFamily="34" charset="0"/>
                <a:ea typeface="Arial"/>
                <a:cs typeface="Arial"/>
                <a:sym typeface="Arial"/>
              </a:rPr>
              <a:t>proceso en la lista enlazada, incluyendo la validación de ID duplicado y la</a:t>
            </a:r>
          </a:p>
          <a:p>
            <a:pPr algn="ctr">
              <a:lnSpc>
                <a:spcPts val="2999"/>
              </a:lnSpc>
            </a:pPr>
            <a:endParaRPr lang="es-PE" sz="4800" dirty="0">
              <a:solidFill>
                <a:srgbClr val="00004D"/>
              </a:solidFill>
              <a:latin typeface="Agency FB" panose="020B0503020202020204" pitchFamily="34" charset="0"/>
              <a:ea typeface="Arial"/>
              <a:cs typeface="Arial"/>
              <a:sym typeface="Arial"/>
            </a:endParaRPr>
          </a:p>
          <a:p>
            <a:pPr algn="ctr">
              <a:lnSpc>
                <a:spcPts val="2999"/>
              </a:lnSpc>
            </a:pPr>
            <a:r>
              <a:rPr lang="es-PE" sz="4800" dirty="0">
                <a:solidFill>
                  <a:srgbClr val="00004D"/>
                </a:solidFill>
                <a:latin typeface="Agency FB" panose="020B0503020202020204" pitchFamily="34" charset="0"/>
                <a:ea typeface="Arial"/>
                <a:cs typeface="Arial"/>
                <a:sym typeface="Arial"/>
              </a:rPr>
              <a:t> inserción al inicio de la lista. Pseudocódigo para cambiar estado del</a:t>
            </a:r>
          </a:p>
          <a:p>
            <a:pPr algn="ctr">
              <a:lnSpc>
                <a:spcPts val="2999"/>
              </a:lnSpc>
            </a:pPr>
            <a:endParaRPr lang="es-PE" sz="4800" dirty="0">
              <a:solidFill>
                <a:srgbClr val="00004D"/>
              </a:solidFill>
              <a:latin typeface="Agency FB" panose="020B0503020202020204" pitchFamily="34" charset="0"/>
              <a:ea typeface="Arial"/>
              <a:cs typeface="Arial"/>
              <a:sym typeface="Arial"/>
            </a:endParaRPr>
          </a:p>
          <a:p>
            <a:pPr algn="ctr">
              <a:lnSpc>
                <a:spcPts val="2999"/>
              </a:lnSpc>
            </a:pPr>
            <a:r>
              <a:rPr lang="es-PE" sz="4800" dirty="0">
                <a:solidFill>
                  <a:srgbClr val="00004D"/>
                </a:solidFill>
                <a:latin typeface="Agency FB" panose="020B0503020202020204" pitchFamily="34" charset="0"/>
                <a:ea typeface="Arial"/>
                <a:cs typeface="Arial"/>
                <a:sym typeface="Arial"/>
              </a:rPr>
              <a:t> proceso: En tu código esto se implementa como modificación de</a:t>
            </a:r>
          </a:p>
          <a:p>
            <a:pPr algn="ctr">
              <a:lnSpc>
                <a:spcPts val="2999"/>
              </a:lnSpc>
            </a:pPr>
            <a:endParaRPr lang="es-PE" sz="4800" dirty="0">
              <a:solidFill>
                <a:srgbClr val="00004D"/>
              </a:solidFill>
              <a:latin typeface="Agency FB" panose="020B0503020202020204" pitchFamily="34" charset="0"/>
              <a:ea typeface="Arial"/>
              <a:cs typeface="Arial"/>
              <a:sym typeface="Arial"/>
            </a:endParaRPr>
          </a:p>
          <a:p>
            <a:pPr algn="ctr">
              <a:lnSpc>
                <a:spcPts val="2999"/>
              </a:lnSpc>
            </a:pPr>
            <a:r>
              <a:rPr lang="es-PE" sz="4800" dirty="0">
                <a:solidFill>
                  <a:srgbClr val="00004D"/>
                </a:solidFill>
                <a:latin typeface="Agency FB" panose="020B0503020202020204" pitchFamily="34" charset="0"/>
                <a:ea typeface="Arial"/>
                <a:cs typeface="Arial"/>
                <a:sym typeface="Arial"/>
              </a:rPr>
              <a:t> prioridad, mostrando cómo buscar un proceso y actualizar su</a:t>
            </a:r>
          </a:p>
          <a:p>
            <a:pPr algn="ctr">
              <a:lnSpc>
                <a:spcPts val="2999"/>
              </a:lnSpc>
            </a:pPr>
            <a:endParaRPr lang="en-US" sz="4800" dirty="0">
              <a:solidFill>
                <a:srgbClr val="00004D"/>
              </a:solidFill>
              <a:latin typeface="Agency FB" panose="020B0503020202020204" pitchFamily="34" charset="0"/>
              <a:ea typeface="Arial"/>
              <a:cs typeface="Arial"/>
              <a:sym typeface="Arial"/>
            </a:endParaRPr>
          </a:p>
          <a:p>
            <a:pPr algn="ctr">
              <a:lnSpc>
                <a:spcPts val="2999"/>
              </a:lnSpc>
            </a:pPr>
            <a:r>
              <a:rPr lang="en-US" sz="4800" dirty="0">
                <a:solidFill>
                  <a:srgbClr val="00004D"/>
                </a:solidFill>
                <a:latin typeface="Agency FB" panose="020B0503020202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00004D"/>
                </a:solidFill>
                <a:latin typeface="Agency FB" panose="020B0503020202020204" pitchFamily="34" charset="0"/>
                <a:ea typeface="Arial"/>
                <a:cs typeface="Arial"/>
                <a:sym typeface="Arial"/>
              </a:rPr>
              <a:t>prioridad</a:t>
            </a:r>
            <a:r>
              <a:rPr lang="en-US" sz="4800" dirty="0">
                <a:solidFill>
                  <a:srgbClr val="00004D"/>
                </a:solidFill>
                <a:latin typeface="Agency FB" panose="020B0503020202020204" pitchFamily="34" charset="0"/>
                <a:ea typeface="Arial"/>
                <a:cs typeface="Arial"/>
                <a:sym typeface="Arial"/>
              </a:rPr>
              <a:t>.</a:t>
            </a:r>
          </a:p>
          <a:p>
            <a:pPr algn="just">
              <a:lnSpc>
                <a:spcPts val="2999"/>
              </a:lnSpc>
            </a:pPr>
            <a:endParaRPr lang="en-US" sz="2499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737261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414481" y="2383457"/>
            <a:ext cx="3914217" cy="7484443"/>
          </a:xfrm>
          <a:custGeom>
            <a:avLst/>
            <a:gdLst/>
            <a:ahLst/>
            <a:cxnLst/>
            <a:rect l="l" t="t" r="r" b="b"/>
            <a:pathLst>
              <a:path w="3914217" h="5932485">
                <a:moveTo>
                  <a:pt x="0" y="0"/>
                </a:moveTo>
                <a:lnTo>
                  <a:pt x="3914217" y="0"/>
                </a:lnTo>
                <a:lnTo>
                  <a:pt x="3914217" y="5932485"/>
                </a:lnTo>
                <a:lnTo>
                  <a:pt x="0" y="5932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05109" y="2550179"/>
            <a:ext cx="6420917" cy="7317721"/>
          </a:xfrm>
          <a:custGeom>
            <a:avLst/>
            <a:gdLst/>
            <a:ahLst/>
            <a:cxnLst/>
            <a:rect l="l" t="t" r="r" b="b"/>
            <a:pathLst>
              <a:path w="6420917" h="5599039">
                <a:moveTo>
                  <a:pt x="0" y="0"/>
                </a:moveTo>
                <a:lnTo>
                  <a:pt x="6420917" y="0"/>
                </a:lnTo>
                <a:lnTo>
                  <a:pt x="6420917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014232" y="2460668"/>
            <a:ext cx="5072276" cy="7407232"/>
          </a:xfrm>
          <a:custGeom>
            <a:avLst/>
            <a:gdLst/>
            <a:ahLst/>
            <a:cxnLst/>
            <a:rect l="l" t="t" r="r" b="b"/>
            <a:pathLst>
              <a:path w="5072276" h="5778062">
                <a:moveTo>
                  <a:pt x="0" y="0"/>
                </a:moveTo>
                <a:lnTo>
                  <a:pt x="5072275" y="0"/>
                </a:lnTo>
                <a:lnTo>
                  <a:pt x="5072275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90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10544" y="1028700"/>
            <a:ext cx="1682169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649EE8"/>
                </a:solidFill>
                <a:latin typeface="Asset"/>
                <a:ea typeface="Asset"/>
                <a:cs typeface="Asset"/>
                <a:sym typeface="Asset"/>
              </a:rPr>
              <a:t>Diagrama de Flujo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4000" y="1164368"/>
            <a:ext cx="2057600" cy="1641296"/>
            <a:chOff x="0" y="0"/>
            <a:chExt cx="2743467" cy="2188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3327" cy="2188337"/>
            </a:xfrm>
            <a:custGeom>
              <a:avLst/>
              <a:gdLst/>
              <a:ahLst/>
              <a:cxnLst/>
              <a:rect l="l" t="t" r="r" b="b"/>
              <a:pathLst>
                <a:path w="2743327" h="2188337">
                  <a:moveTo>
                    <a:pt x="2743327" y="0"/>
                  </a:moveTo>
                  <a:lnTo>
                    <a:pt x="329438" y="2144649"/>
                  </a:lnTo>
                  <a:cubicBezTo>
                    <a:pt x="285115" y="2188337"/>
                    <a:pt x="245872" y="2188337"/>
                    <a:pt x="206502" y="2188337"/>
                  </a:cubicBezTo>
                  <a:cubicBezTo>
                    <a:pt x="162179" y="2188337"/>
                    <a:pt x="103251" y="2164080"/>
                    <a:pt x="83566" y="2125218"/>
                  </a:cubicBezTo>
                  <a:cubicBezTo>
                    <a:pt x="0" y="2066925"/>
                    <a:pt x="19685" y="1945386"/>
                    <a:pt x="83566" y="1882013"/>
                  </a:cubicBezTo>
                  <a:lnTo>
                    <a:pt x="2212467" y="0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071036" y="1162256"/>
            <a:ext cx="1608262" cy="1282798"/>
            <a:chOff x="0" y="0"/>
            <a:chExt cx="2144349" cy="17103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4268" cy="1710309"/>
            </a:xfrm>
            <a:custGeom>
              <a:avLst/>
              <a:gdLst/>
              <a:ahLst/>
              <a:cxnLst/>
              <a:rect l="l" t="t" r="r" b="b"/>
              <a:pathLst>
                <a:path w="2144268" h="1710309">
                  <a:moveTo>
                    <a:pt x="2144268" y="0"/>
                  </a:moveTo>
                  <a:lnTo>
                    <a:pt x="257556" y="1676146"/>
                  </a:lnTo>
                  <a:cubicBezTo>
                    <a:pt x="223012" y="1710309"/>
                    <a:pt x="192278" y="1710309"/>
                    <a:pt x="161417" y="1710309"/>
                  </a:cubicBezTo>
                  <a:cubicBezTo>
                    <a:pt x="126873" y="1710309"/>
                    <a:pt x="80772" y="1691386"/>
                    <a:pt x="65278" y="1660906"/>
                  </a:cubicBezTo>
                  <a:cubicBezTo>
                    <a:pt x="0" y="1615313"/>
                    <a:pt x="15367" y="1520317"/>
                    <a:pt x="65278" y="1470787"/>
                  </a:cubicBezTo>
                  <a:lnTo>
                    <a:pt x="1729232" y="0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8549630" y="737261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14459474" y="7501056"/>
            <a:ext cx="2057600" cy="1641296"/>
            <a:chOff x="0" y="0"/>
            <a:chExt cx="2743467" cy="21883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3327" cy="2188337"/>
            </a:xfrm>
            <a:custGeom>
              <a:avLst/>
              <a:gdLst/>
              <a:ahLst/>
              <a:cxnLst/>
              <a:rect l="l" t="t" r="r" b="b"/>
              <a:pathLst>
                <a:path w="2743327" h="2188337">
                  <a:moveTo>
                    <a:pt x="2743327" y="0"/>
                  </a:moveTo>
                  <a:lnTo>
                    <a:pt x="329438" y="2144649"/>
                  </a:lnTo>
                  <a:cubicBezTo>
                    <a:pt x="285115" y="2188337"/>
                    <a:pt x="245872" y="2188337"/>
                    <a:pt x="206502" y="2188337"/>
                  </a:cubicBezTo>
                  <a:cubicBezTo>
                    <a:pt x="162179" y="2188337"/>
                    <a:pt x="103251" y="2164080"/>
                    <a:pt x="83566" y="2125218"/>
                  </a:cubicBezTo>
                  <a:cubicBezTo>
                    <a:pt x="0" y="2066925"/>
                    <a:pt x="19685" y="1945386"/>
                    <a:pt x="83566" y="1882013"/>
                  </a:cubicBezTo>
                  <a:lnTo>
                    <a:pt x="2212467" y="0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3731776" y="7861668"/>
            <a:ext cx="1608262" cy="1282798"/>
            <a:chOff x="0" y="0"/>
            <a:chExt cx="2144349" cy="17103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44268" cy="1710309"/>
            </a:xfrm>
            <a:custGeom>
              <a:avLst/>
              <a:gdLst/>
              <a:ahLst/>
              <a:cxnLst/>
              <a:rect l="l" t="t" r="r" b="b"/>
              <a:pathLst>
                <a:path w="2144268" h="1710309">
                  <a:moveTo>
                    <a:pt x="2144268" y="0"/>
                  </a:moveTo>
                  <a:lnTo>
                    <a:pt x="257556" y="1676146"/>
                  </a:lnTo>
                  <a:cubicBezTo>
                    <a:pt x="223012" y="1710309"/>
                    <a:pt x="192278" y="1710309"/>
                    <a:pt x="161417" y="1710309"/>
                  </a:cubicBezTo>
                  <a:cubicBezTo>
                    <a:pt x="126873" y="1710309"/>
                    <a:pt x="80772" y="1691386"/>
                    <a:pt x="65278" y="1660906"/>
                  </a:cubicBezTo>
                  <a:cubicBezTo>
                    <a:pt x="0" y="1615313"/>
                    <a:pt x="15367" y="1520317"/>
                    <a:pt x="65278" y="1470787"/>
                  </a:cubicBezTo>
                  <a:lnTo>
                    <a:pt x="1729232" y="0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5" name="Freeform 15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378651" y="1794230"/>
            <a:ext cx="7170979" cy="8149870"/>
          </a:xfrm>
          <a:custGeom>
            <a:avLst/>
            <a:gdLst/>
            <a:ahLst/>
            <a:cxnLst/>
            <a:rect l="l" t="t" r="r" b="b"/>
            <a:pathLst>
              <a:path w="5818725" h="6698532">
                <a:moveTo>
                  <a:pt x="0" y="0"/>
                </a:moveTo>
                <a:lnTo>
                  <a:pt x="5818725" y="0"/>
                </a:lnTo>
                <a:lnTo>
                  <a:pt x="5818725" y="6698532"/>
                </a:lnTo>
                <a:lnTo>
                  <a:pt x="0" y="6698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276681" y="1704126"/>
            <a:ext cx="7632667" cy="8239974"/>
          </a:xfrm>
          <a:custGeom>
            <a:avLst/>
            <a:gdLst/>
            <a:ahLst/>
            <a:cxnLst/>
            <a:rect l="l" t="t" r="r" b="b"/>
            <a:pathLst>
              <a:path w="6687672" h="6878748">
                <a:moveTo>
                  <a:pt x="0" y="0"/>
                </a:moveTo>
                <a:lnTo>
                  <a:pt x="6687671" y="0"/>
                </a:lnTo>
                <a:lnTo>
                  <a:pt x="6687671" y="6878748"/>
                </a:lnTo>
                <a:lnTo>
                  <a:pt x="0" y="6878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13284" y="1028701"/>
            <a:ext cx="7236345" cy="8991600"/>
          </a:xfrm>
          <a:custGeom>
            <a:avLst/>
            <a:gdLst/>
            <a:ahLst/>
            <a:cxnLst/>
            <a:rect l="l" t="t" r="r" b="b"/>
            <a:pathLst>
              <a:path w="6380973" h="5540773">
                <a:moveTo>
                  <a:pt x="0" y="0"/>
                </a:moveTo>
                <a:lnTo>
                  <a:pt x="6380973" y="0"/>
                </a:lnTo>
                <a:lnTo>
                  <a:pt x="6380973" y="5540774"/>
                </a:lnTo>
                <a:lnTo>
                  <a:pt x="0" y="5540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1028701"/>
            <a:ext cx="7830716" cy="8991600"/>
          </a:xfrm>
          <a:custGeom>
            <a:avLst/>
            <a:gdLst/>
            <a:ahLst/>
            <a:cxnLst/>
            <a:rect l="l" t="t" r="r" b="b"/>
            <a:pathLst>
              <a:path w="5881222" h="6050640">
                <a:moveTo>
                  <a:pt x="0" y="0"/>
                </a:moveTo>
                <a:lnTo>
                  <a:pt x="5881222" y="0"/>
                </a:lnTo>
                <a:lnTo>
                  <a:pt x="5881222" y="6050640"/>
                </a:lnTo>
                <a:lnTo>
                  <a:pt x="0" y="6050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3" name="Freeform 3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321584" y="2288926"/>
            <a:ext cx="8676226" cy="6726578"/>
          </a:xfrm>
          <a:custGeom>
            <a:avLst/>
            <a:gdLst/>
            <a:ahLst/>
            <a:cxnLst/>
            <a:rect l="l" t="t" r="r" b="b"/>
            <a:pathLst>
              <a:path w="8676226" h="4631040">
                <a:moveTo>
                  <a:pt x="0" y="0"/>
                </a:moveTo>
                <a:lnTo>
                  <a:pt x="8676226" y="0"/>
                </a:lnTo>
                <a:lnTo>
                  <a:pt x="8676226" y="4631040"/>
                </a:lnTo>
                <a:lnTo>
                  <a:pt x="0" y="4631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49444" y="266700"/>
            <a:ext cx="6996600" cy="9601199"/>
          </a:xfrm>
          <a:custGeom>
            <a:avLst/>
            <a:gdLst/>
            <a:ahLst/>
            <a:cxnLst/>
            <a:rect l="l" t="t" r="r" b="b"/>
            <a:pathLst>
              <a:path w="6682427" h="6726578">
                <a:moveTo>
                  <a:pt x="0" y="0"/>
                </a:moveTo>
                <a:lnTo>
                  <a:pt x="6682427" y="0"/>
                </a:lnTo>
                <a:lnTo>
                  <a:pt x="6682427" y="6726578"/>
                </a:lnTo>
                <a:lnTo>
                  <a:pt x="0" y="6726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18" b="-1218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3" name="Freeform 3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55212" y="647700"/>
            <a:ext cx="7717388" cy="8991599"/>
          </a:xfrm>
          <a:custGeom>
            <a:avLst/>
            <a:gdLst/>
            <a:ahLst/>
            <a:cxnLst/>
            <a:rect l="l" t="t" r="r" b="b"/>
            <a:pathLst>
              <a:path w="6821255" h="5704186">
                <a:moveTo>
                  <a:pt x="0" y="0"/>
                </a:moveTo>
                <a:lnTo>
                  <a:pt x="6821255" y="0"/>
                </a:lnTo>
                <a:lnTo>
                  <a:pt x="6821255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63200" y="647700"/>
            <a:ext cx="6400800" cy="8991599"/>
          </a:xfrm>
          <a:custGeom>
            <a:avLst/>
            <a:gdLst/>
            <a:ahLst/>
            <a:cxnLst/>
            <a:rect l="l" t="t" r="r" b="b"/>
            <a:pathLst>
              <a:path w="5435820" h="5718200">
                <a:moveTo>
                  <a:pt x="0" y="0"/>
                </a:moveTo>
                <a:lnTo>
                  <a:pt x="5435820" y="0"/>
                </a:lnTo>
                <a:lnTo>
                  <a:pt x="5435820" y="5718201"/>
                </a:lnTo>
                <a:lnTo>
                  <a:pt x="0" y="5718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881212" y="671473"/>
            <a:ext cx="5823991" cy="5755204"/>
          </a:xfrm>
          <a:custGeom>
            <a:avLst/>
            <a:gdLst/>
            <a:ahLst/>
            <a:cxnLst/>
            <a:rect l="l" t="t" r="r" b="b"/>
            <a:pathLst>
              <a:path w="5823991" h="5755204">
                <a:moveTo>
                  <a:pt x="0" y="0"/>
                </a:moveTo>
                <a:lnTo>
                  <a:pt x="5823991" y="0"/>
                </a:lnTo>
                <a:lnTo>
                  <a:pt x="5823991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32665" y="749556"/>
            <a:ext cx="6215447" cy="5599039"/>
          </a:xfrm>
          <a:custGeom>
            <a:avLst/>
            <a:gdLst/>
            <a:ahLst/>
            <a:cxnLst/>
            <a:rect l="l" t="t" r="r" b="b"/>
            <a:pathLst>
              <a:path w="6215447" h="5599039">
                <a:moveTo>
                  <a:pt x="0" y="0"/>
                </a:moveTo>
                <a:lnTo>
                  <a:pt x="6215447" y="0"/>
                </a:lnTo>
                <a:lnTo>
                  <a:pt x="6215447" y="5599039"/>
                </a:lnTo>
                <a:lnTo>
                  <a:pt x="0" y="5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01289" y="6770181"/>
            <a:ext cx="7066783" cy="3241887"/>
          </a:xfrm>
          <a:custGeom>
            <a:avLst/>
            <a:gdLst/>
            <a:ahLst/>
            <a:cxnLst/>
            <a:rect l="l" t="t" r="r" b="b"/>
            <a:pathLst>
              <a:path w="7066783" h="3241887">
                <a:moveTo>
                  <a:pt x="0" y="0"/>
                </a:moveTo>
                <a:lnTo>
                  <a:pt x="7066783" y="0"/>
                </a:lnTo>
                <a:lnTo>
                  <a:pt x="7066783" y="3241887"/>
                </a:lnTo>
                <a:lnTo>
                  <a:pt x="0" y="32418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3" name="Freeform 3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512060" y="4256026"/>
            <a:ext cx="2394842" cy="5743819"/>
          </a:xfrm>
          <a:custGeom>
            <a:avLst/>
            <a:gdLst/>
            <a:ahLst/>
            <a:cxnLst/>
            <a:rect l="l" t="t" r="r" b="b"/>
            <a:pathLst>
              <a:path w="2394842" h="5743819">
                <a:moveTo>
                  <a:pt x="0" y="0"/>
                </a:moveTo>
                <a:lnTo>
                  <a:pt x="2394842" y="0"/>
                </a:lnTo>
                <a:lnTo>
                  <a:pt x="2394842" y="5743819"/>
                </a:lnTo>
                <a:lnTo>
                  <a:pt x="0" y="574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55182" y="1562100"/>
            <a:ext cx="1083426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algn="ctr"/>
            <a:r>
              <a:rPr lang="en-US" sz="4000" dirty="0" err="1">
                <a:solidFill>
                  <a:srgbClr val="CB1C3E"/>
                </a:solidFill>
                <a:latin typeface="Asset"/>
                <a:ea typeface="Asset"/>
                <a:cs typeface="Asset"/>
                <a:sym typeface="Asset"/>
              </a:rPr>
              <a:t>Justificacion</a:t>
            </a:r>
            <a:r>
              <a:rPr lang="en-US" sz="4000" dirty="0">
                <a:solidFill>
                  <a:srgbClr val="CB1C3E"/>
                </a:solidFill>
                <a:latin typeface="Asset"/>
                <a:ea typeface="Asset"/>
                <a:cs typeface="Asset"/>
                <a:sym typeface="Asset"/>
              </a:rPr>
              <a:t> de </a:t>
            </a:r>
            <a:r>
              <a:rPr lang="en-US" sz="4000" dirty="0" err="1">
                <a:solidFill>
                  <a:srgbClr val="CB1C3E"/>
                </a:solidFill>
                <a:latin typeface="Asset"/>
                <a:ea typeface="Asset"/>
                <a:cs typeface="Asset"/>
                <a:sym typeface="Asset"/>
              </a:rPr>
              <a:t>diseño</a:t>
            </a:r>
            <a:endParaRPr lang="en-US" sz="4000" dirty="0">
              <a:solidFill>
                <a:srgbClr val="CB1C3E"/>
              </a:solidFill>
              <a:latin typeface="Asset"/>
              <a:ea typeface="Asset"/>
              <a:cs typeface="Asset"/>
              <a:sym typeface="Asse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0998" y="3238500"/>
            <a:ext cx="13879735" cy="6478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Este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código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implementa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un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simulador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básico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sistema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operativo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C++,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estructurado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tres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módulos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: gestor de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procesos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(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mediante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lista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enlazada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),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planificador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de CPU (con cola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ordenada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por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prioridad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) y gestor de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memoria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(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tipo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pila).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Ofrece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funciones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como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inserción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,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eliminación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,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búsqueda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y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modificación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procesos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;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planificación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ejecución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priorizada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; y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asignación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/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liberación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memoria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. Sus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ventajas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incluyen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claridad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la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organización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del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código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,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implementación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desde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cero sin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bibliotecas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estándar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, y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una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interfaz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por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consola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intuitiva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. Es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eficiente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para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escenarios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educativos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o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simulaciones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básicas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,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aunque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tiene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limitaciones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en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escalabilidad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y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rendimiento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debido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al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uso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de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listas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enlazadas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simples y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falta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de control de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concurrencia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o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persistencia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</a:t>
            </a:r>
            <a:r>
              <a:rPr lang="en-US" sz="3600" dirty="0" err="1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avanzada</a:t>
            </a:r>
            <a:r>
              <a:rPr lang="en-US" sz="3600" dirty="0">
                <a:solidFill>
                  <a:srgbClr val="00004D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.</a:t>
            </a:r>
          </a:p>
          <a:p>
            <a:pPr algn="just">
              <a:lnSpc>
                <a:spcPts val="2999"/>
              </a:lnSpc>
            </a:pPr>
            <a:endParaRPr lang="en-US" sz="2499" dirty="0">
              <a:solidFill>
                <a:srgbClr val="00004D"/>
              </a:solidFill>
              <a:latin typeface="Awami Nastaliq"/>
              <a:ea typeface="Awami Nastaliq"/>
              <a:cs typeface="Awami Nastaliq"/>
              <a:sym typeface="Awami Nastaliq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4942" y="7184088"/>
            <a:ext cx="17866" cy="7940"/>
            <a:chOff x="0" y="0"/>
            <a:chExt cx="23821" cy="10587"/>
          </a:xfrm>
        </p:grpSpPr>
        <p:sp>
          <p:nvSpPr>
            <p:cNvPr id="3" name="Freeform 3"/>
            <p:cNvSpPr/>
            <p:nvPr/>
          </p:nvSpPr>
          <p:spPr>
            <a:xfrm>
              <a:off x="127" y="0"/>
              <a:ext cx="23749" cy="10541"/>
            </a:xfrm>
            <a:custGeom>
              <a:avLst/>
              <a:gdLst/>
              <a:ahLst/>
              <a:cxnLst/>
              <a:rect l="l" t="t" r="r" b="b"/>
              <a:pathLst>
                <a:path w="23749" h="10541">
                  <a:moveTo>
                    <a:pt x="0" y="0"/>
                  </a:moveTo>
                  <a:cubicBezTo>
                    <a:pt x="10414" y="0"/>
                    <a:pt x="10414" y="0"/>
                    <a:pt x="23749" y="10541"/>
                  </a:cubicBezTo>
                  <a:lnTo>
                    <a:pt x="23749" y="0"/>
                  </a:lnTo>
                  <a:close/>
                </a:path>
              </a:pathLst>
            </a:custGeom>
            <a:solidFill>
              <a:srgbClr val="BBDEA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143914" y="7435410"/>
            <a:ext cx="7940" cy="15882"/>
            <a:chOff x="0" y="0"/>
            <a:chExt cx="10587" cy="21176"/>
          </a:xfrm>
        </p:grpSpPr>
        <p:sp>
          <p:nvSpPr>
            <p:cNvPr id="5" name="Freeform 5"/>
            <p:cNvSpPr/>
            <p:nvPr/>
          </p:nvSpPr>
          <p:spPr>
            <a:xfrm>
              <a:off x="0" y="127"/>
              <a:ext cx="10541" cy="21082"/>
            </a:xfrm>
            <a:custGeom>
              <a:avLst/>
              <a:gdLst/>
              <a:ahLst/>
              <a:cxnLst/>
              <a:rect l="l" t="t" r="r" b="b"/>
              <a:pathLst>
                <a:path w="10541" h="21082">
                  <a:moveTo>
                    <a:pt x="10541" y="0"/>
                  </a:moveTo>
                  <a:cubicBezTo>
                    <a:pt x="10541" y="10414"/>
                    <a:pt x="10541" y="21082"/>
                    <a:pt x="0" y="21082"/>
                  </a:cubicBezTo>
                  <a:cubicBezTo>
                    <a:pt x="10541" y="21082"/>
                    <a:pt x="10541" y="10414"/>
                    <a:pt x="10541" y="0"/>
                  </a:cubicBezTo>
                  <a:close/>
                </a:path>
              </a:pathLst>
            </a:custGeom>
            <a:solidFill>
              <a:srgbClr val="60954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748202" y="5659126"/>
            <a:ext cx="33378" cy="219590"/>
            <a:chOff x="0" y="0"/>
            <a:chExt cx="44504" cy="2927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" cy="292735"/>
            </a:xfrm>
            <a:custGeom>
              <a:avLst/>
              <a:gdLst/>
              <a:ahLst/>
              <a:cxnLst/>
              <a:rect l="l" t="t" r="r" b="b"/>
              <a:pathLst>
                <a:path w="44450" h="292735">
                  <a:moveTo>
                    <a:pt x="0" y="0"/>
                  </a:moveTo>
                  <a:lnTo>
                    <a:pt x="0" y="261366"/>
                  </a:lnTo>
                  <a:lnTo>
                    <a:pt x="44450" y="292735"/>
                  </a:lnTo>
                  <a:lnTo>
                    <a:pt x="44450" y="44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52B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381622" y="6809750"/>
            <a:ext cx="7912" cy="172546"/>
            <a:chOff x="0" y="0"/>
            <a:chExt cx="10549" cy="230061"/>
          </a:xfrm>
        </p:grpSpPr>
        <p:sp>
          <p:nvSpPr>
            <p:cNvPr id="9" name="Freeform 9"/>
            <p:cNvSpPr/>
            <p:nvPr/>
          </p:nvSpPr>
          <p:spPr>
            <a:xfrm>
              <a:off x="127" y="0"/>
              <a:ext cx="10414" cy="229997"/>
            </a:xfrm>
            <a:custGeom>
              <a:avLst/>
              <a:gdLst/>
              <a:ahLst/>
              <a:cxnLst/>
              <a:rect l="l" t="t" r="r" b="b"/>
              <a:pathLst>
                <a:path w="10414" h="229997">
                  <a:moveTo>
                    <a:pt x="10414" y="0"/>
                  </a:moveTo>
                  <a:lnTo>
                    <a:pt x="0" y="229997"/>
                  </a:lnTo>
                  <a:lnTo>
                    <a:pt x="10414" y="0"/>
                  </a:lnTo>
                  <a:close/>
                </a:path>
              </a:pathLst>
            </a:custGeom>
            <a:solidFill>
              <a:srgbClr val="F7EAE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585486" y="5994296"/>
            <a:ext cx="48" cy="48"/>
            <a:chOff x="0" y="0"/>
            <a:chExt cx="64" cy="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DCDAE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307146" y="5986478"/>
            <a:ext cx="286248" cy="219590"/>
            <a:chOff x="0" y="0"/>
            <a:chExt cx="381664" cy="292787"/>
          </a:xfrm>
        </p:grpSpPr>
        <p:sp>
          <p:nvSpPr>
            <p:cNvPr id="13" name="Freeform 13"/>
            <p:cNvSpPr/>
            <p:nvPr/>
          </p:nvSpPr>
          <p:spPr>
            <a:xfrm>
              <a:off x="127" y="0"/>
              <a:ext cx="381635" cy="292735"/>
            </a:xfrm>
            <a:custGeom>
              <a:avLst/>
              <a:gdLst/>
              <a:ahLst/>
              <a:cxnLst/>
              <a:rect l="l" t="t" r="r" b="b"/>
              <a:pathLst>
                <a:path w="381635" h="292735">
                  <a:moveTo>
                    <a:pt x="305689" y="0"/>
                  </a:moveTo>
                  <a:cubicBezTo>
                    <a:pt x="195961" y="75819"/>
                    <a:pt x="99187" y="162052"/>
                    <a:pt x="0" y="237871"/>
                  </a:cubicBezTo>
                  <a:cubicBezTo>
                    <a:pt x="20955" y="261366"/>
                    <a:pt x="54864" y="271780"/>
                    <a:pt x="75819" y="292735"/>
                  </a:cubicBezTo>
                  <a:cubicBezTo>
                    <a:pt x="175133" y="216916"/>
                    <a:pt x="282321" y="130683"/>
                    <a:pt x="381635" y="52324"/>
                  </a:cubicBezTo>
                  <a:cubicBezTo>
                    <a:pt x="381635" y="31369"/>
                    <a:pt x="381635" y="20955"/>
                    <a:pt x="371221" y="10541"/>
                  </a:cubicBezTo>
                  <a:cubicBezTo>
                    <a:pt x="360807" y="127"/>
                    <a:pt x="347472" y="0"/>
                    <a:pt x="337058" y="0"/>
                  </a:cubicBezTo>
                  <a:close/>
                </a:path>
              </a:pathLst>
            </a:custGeom>
            <a:solidFill>
              <a:srgbClr val="B8D8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768112" y="6582388"/>
            <a:ext cx="25512" cy="90206"/>
            <a:chOff x="0" y="0"/>
            <a:chExt cx="34016" cy="120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036" cy="120269"/>
            </a:xfrm>
            <a:custGeom>
              <a:avLst/>
              <a:gdLst/>
              <a:ahLst/>
              <a:cxnLst/>
              <a:rect l="l" t="t" r="r" b="b"/>
              <a:pathLst>
                <a:path w="34036" h="120269">
                  <a:moveTo>
                    <a:pt x="20955" y="10541"/>
                  </a:moveTo>
                  <a:cubicBezTo>
                    <a:pt x="34036" y="31369"/>
                    <a:pt x="10541" y="75819"/>
                    <a:pt x="0" y="120269"/>
                  </a:cubicBezTo>
                  <a:cubicBezTo>
                    <a:pt x="10541" y="75819"/>
                    <a:pt x="34036" y="31369"/>
                    <a:pt x="20955" y="10541"/>
                  </a:cubicBezTo>
                  <a:close/>
                  <a:moveTo>
                    <a:pt x="20955" y="0"/>
                  </a:moveTo>
                  <a:lnTo>
                    <a:pt x="20955" y="10541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768112" y="6549058"/>
            <a:ext cx="82340" cy="123534"/>
            <a:chOff x="0" y="0"/>
            <a:chExt cx="109787" cy="1647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728" cy="164592"/>
            </a:xfrm>
            <a:custGeom>
              <a:avLst/>
              <a:gdLst/>
              <a:ahLst/>
              <a:cxnLst/>
              <a:rect l="l" t="t" r="r" b="b"/>
              <a:pathLst>
                <a:path w="109728" h="164592">
                  <a:moveTo>
                    <a:pt x="75819" y="0"/>
                  </a:moveTo>
                  <a:cubicBezTo>
                    <a:pt x="54864" y="10541"/>
                    <a:pt x="34036" y="20955"/>
                    <a:pt x="20955" y="44450"/>
                  </a:cubicBezTo>
                  <a:lnTo>
                    <a:pt x="20955" y="54991"/>
                  </a:lnTo>
                  <a:cubicBezTo>
                    <a:pt x="34036" y="75819"/>
                    <a:pt x="10541" y="120269"/>
                    <a:pt x="0" y="164592"/>
                  </a:cubicBezTo>
                  <a:cubicBezTo>
                    <a:pt x="34036" y="130683"/>
                    <a:pt x="65405" y="109728"/>
                    <a:pt x="109728" y="75819"/>
                  </a:cubicBezTo>
                  <a:cubicBezTo>
                    <a:pt x="86233" y="54864"/>
                    <a:pt x="75819" y="20955"/>
                    <a:pt x="75819" y="0"/>
                  </a:cubicBezTo>
                  <a:close/>
                </a:path>
              </a:pathLst>
            </a:custGeom>
            <a:solidFill>
              <a:srgbClr val="B8D8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518826" y="6296182"/>
            <a:ext cx="49058" cy="33378"/>
            <a:chOff x="0" y="0"/>
            <a:chExt cx="65411" cy="44504"/>
          </a:xfrm>
        </p:grpSpPr>
        <p:sp>
          <p:nvSpPr>
            <p:cNvPr id="19" name="Freeform 19"/>
            <p:cNvSpPr/>
            <p:nvPr/>
          </p:nvSpPr>
          <p:spPr>
            <a:xfrm>
              <a:off x="127" y="0"/>
              <a:ext cx="65278" cy="44450"/>
            </a:xfrm>
            <a:custGeom>
              <a:avLst/>
              <a:gdLst/>
              <a:ahLst/>
              <a:cxnLst/>
              <a:rect l="l" t="t" r="r" b="b"/>
              <a:pathLst>
                <a:path w="65278" h="44450">
                  <a:moveTo>
                    <a:pt x="0" y="0"/>
                  </a:moveTo>
                  <a:cubicBezTo>
                    <a:pt x="12954" y="20955"/>
                    <a:pt x="33909" y="31369"/>
                    <a:pt x="65278" y="44450"/>
                  </a:cubicBezTo>
                  <a:lnTo>
                    <a:pt x="65278" y="31369"/>
                  </a:lnTo>
                  <a:cubicBezTo>
                    <a:pt x="33909" y="31369"/>
                    <a:pt x="23495" y="209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891600" y="6794070"/>
            <a:ext cx="64740" cy="25512"/>
            <a:chOff x="0" y="0"/>
            <a:chExt cx="86320" cy="340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6233" cy="34036"/>
            </a:xfrm>
            <a:custGeom>
              <a:avLst/>
              <a:gdLst/>
              <a:ahLst/>
              <a:cxnLst/>
              <a:rect l="l" t="t" r="r" b="b"/>
              <a:pathLst>
                <a:path w="86233" h="34036">
                  <a:moveTo>
                    <a:pt x="86233" y="0"/>
                  </a:moveTo>
                  <a:cubicBezTo>
                    <a:pt x="65405" y="0"/>
                    <a:pt x="31369" y="10541"/>
                    <a:pt x="0" y="34036"/>
                  </a:cubicBezTo>
                  <a:cubicBezTo>
                    <a:pt x="31369" y="10541"/>
                    <a:pt x="65405" y="0"/>
                    <a:pt x="862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5956294" y="6794070"/>
            <a:ext cx="48" cy="48"/>
            <a:chOff x="0" y="0"/>
            <a:chExt cx="64" cy="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EE7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5956294" y="6786204"/>
            <a:ext cx="41194" cy="7912"/>
            <a:chOff x="0" y="0"/>
            <a:chExt cx="54925" cy="10549"/>
          </a:xfrm>
        </p:grpSpPr>
        <p:sp>
          <p:nvSpPr>
            <p:cNvPr id="25" name="Freeform 25"/>
            <p:cNvSpPr/>
            <p:nvPr/>
          </p:nvSpPr>
          <p:spPr>
            <a:xfrm>
              <a:off x="0" y="127"/>
              <a:ext cx="54864" cy="10414"/>
            </a:xfrm>
            <a:custGeom>
              <a:avLst/>
              <a:gdLst/>
              <a:ahLst/>
              <a:cxnLst/>
              <a:rect l="l" t="t" r="r" b="b"/>
              <a:pathLst>
                <a:path w="54864" h="10414">
                  <a:moveTo>
                    <a:pt x="31369" y="0"/>
                  </a:moveTo>
                  <a:cubicBezTo>
                    <a:pt x="20955" y="0"/>
                    <a:pt x="10541" y="10414"/>
                    <a:pt x="0" y="10414"/>
                  </a:cubicBezTo>
                  <a:cubicBezTo>
                    <a:pt x="10541" y="10414"/>
                    <a:pt x="20955" y="0"/>
                    <a:pt x="31369" y="0"/>
                  </a:cubicBezTo>
                  <a:cubicBezTo>
                    <a:pt x="31369" y="0"/>
                    <a:pt x="44450" y="10414"/>
                    <a:pt x="54864" y="10414"/>
                  </a:cubicBezTo>
                  <a:cubicBezTo>
                    <a:pt x="44450" y="10414"/>
                    <a:pt x="31369" y="0"/>
                    <a:pt x="31369" y="0"/>
                  </a:cubicBezTo>
                  <a:close/>
                </a:path>
              </a:pathLst>
            </a:custGeom>
            <a:solidFill>
              <a:srgbClr val="FAE47E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5891600" y="6745058"/>
            <a:ext cx="137250" cy="74524"/>
            <a:chOff x="0" y="0"/>
            <a:chExt cx="183000" cy="99365"/>
          </a:xfrm>
        </p:grpSpPr>
        <p:sp>
          <p:nvSpPr>
            <p:cNvPr id="27" name="Freeform 27"/>
            <p:cNvSpPr/>
            <p:nvPr/>
          </p:nvSpPr>
          <p:spPr>
            <a:xfrm>
              <a:off x="0" y="127"/>
              <a:ext cx="182880" cy="99187"/>
            </a:xfrm>
            <a:custGeom>
              <a:avLst/>
              <a:gdLst/>
              <a:ahLst/>
              <a:cxnLst/>
              <a:rect l="l" t="t" r="r" b="b"/>
              <a:pathLst>
                <a:path w="182880" h="99187">
                  <a:moveTo>
                    <a:pt x="107188" y="0"/>
                  </a:moveTo>
                  <a:cubicBezTo>
                    <a:pt x="75819" y="33909"/>
                    <a:pt x="31369" y="65278"/>
                    <a:pt x="0" y="99187"/>
                  </a:cubicBezTo>
                  <a:cubicBezTo>
                    <a:pt x="31369" y="75692"/>
                    <a:pt x="65405" y="65278"/>
                    <a:pt x="86233" y="65278"/>
                  </a:cubicBezTo>
                  <a:cubicBezTo>
                    <a:pt x="96774" y="65278"/>
                    <a:pt x="107188" y="54864"/>
                    <a:pt x="117602" y="54864"/>
                  </a:cubicBezTo>
                  <a:cubicBezTo>
                    <a:pt x="117602" y="54864"/>
                    <a:pt x="130683" y="65278"/>
                    <a:pt x="141097" y="65278"/>
                  </a:cubicBezTo>
                  <a:cubicBezTo>
                    <a:pt x="162052" y="54864"/>
                    <a:pt x="172466" y="44323"/>
                    <a:pt x="182880" y="33909"/>
                  </a:cubicBezTo>
                  <a:cubicBezTo>
                    <a:pt x="151638" y="20828"/>
                    <a:pt x="130683" y="10414"/>
                    <a:pt x="107188" y="0"/>
                  </a:cubicBezTo>
                  <a:close/>
                </a:path>
              </a:pathLst>
            </a:custGeom>
            <a:solidFill>
              <a:srgbClr val="B8D8F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6144476" y="7046944"/>
            <a:ext cx="15730" cy="7864"/>
            <a:chOff x="0" y="0"/>
            <a:chExt cx="20973" cy="1048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AE47E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6389486" y="6809750"/>
            <a:ext cx="48" cy="48"/>
            <a:chOff x="0" y="0"/>
            <a:chExt cx="64" cy="6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AF3ED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6389486" y="6809750"/>
            <a:ext cx="48" cy="48"/>
            <a:chOff x="0" y="0"/>
            <a:chExt cx="64" cy="6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AE47E"/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7029590" y="8596212"/>
            <a:ext cx="12597382" cy="1115895"/>
          </a:xfrm>
          <a:custGeom>
            <a:avLst/>
            <a:gdLst/>
            <a:ahLst/>
            <a:cxnLst/>
            <a:rect l="l" t="t" r="r" b="b"/>
            <a:pathLst>
              <a:path w="12597382" h="1115895">
                <a:moveTo>
                  <a:pt x="0" y="0"/>
                </a:moveTo>
                <a:lnTo>
                  <a:pt x="12597382" y="0"/>
                </a:lnTo>
                <a:lnTo>
                  <a:pt x="12597382" y="1115896"/>
                </a:lnTo>
                <a:lnTo>
                  <a:pt x="0" y="1115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8248248" y="3881704"/>
            <a:ext cx="10228280" cy="6064642"/>
            <a:chOff x="0" y="0"/>
            <a:chExt cx="13637707" cy="808618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3637640" cy="8086217"/>
            </a:xfrm>
            <a:custGeom>
              <a:avLst/>
              <a:gdLst/>
              <a:ahLst/>
              <a:cxnLst/>
              <a:rect l="l" t="t" r="r" b="b"/>
              <a:pathLst>
                <a:path w="13637640" h="8086217">
                  <a:moveTo>
                    <a:pt x="2537841" y="0"/>
                  </a:moveTo>
                  <a:cubicBezTo>
                    <a:pt x="2248154" y="0"/>
                    <a:pt x="2010410" y="236347"/>
                    <a:pt x="2010410" y="524637"/>
                  </a:cubicBezTo>
                  <a:lnTo>
                    <a:pt x="2010410" y="6167501"/>
                  </a:lnTo>
                  <a:lnTo>
                    <a:pt x="101473" y="7544308"/>
                  </a:lnTo>
                  <a:lnTo>
                    <a:pt x="123825" y="7544308"/>
                  </a:lnTo>
                  <a:cubicBezTo>
                    <a:pt x="52070" y="7593584"/>
                    <a:pt x="0" y="7687183"/>
                    <a:pt x="0" y="7778369"/>
                  </a:cubicBezTo>
                  <a:cubicBezTo>
                    <a:pt x="0" y="7943342"/>
                    <a:pt x="143637" y="8086217"/>
                    <a:pt x="309499" y="8086217"/>
                  </a:cubicBezTo>
                  <a:lnTo>
                    <a:pt x="13338048" y="8086217"/>
                  </a:lnTo>
                  <a:cubicBezTo>
                    <a:pt x="13503911" y="8086217"/>
                    <a:pt x="13637640" y="7943342"/>
                    <a:pt x="13637640" y="7778369"/>
                  </a:cubicBezTo>
                  <a:cubicBezTo>
                    <a:pt x="13637640" y="7697088"/>
                    <a:pt x="13607923" y="7615809"/>
                    <a:pt x="13546074" y="7563993"/>
                  </a:cubicBezTo>
                  <a:lnTo>
                    <a:pt x="13555980" y="7563993"/>
                  </a:lnTo>
                  <a:lnTo>
                    <a:pt x="11676634" y="6167501"/>
                  </a:lnTo>
                  <a:lnTo>
                    <a:pt x="11676634" y="524637"/>
                  </a:lnTo>
                  <a:cubicBezTo>
                    <a:pt x="11676634" y="236474"/>
                    <a:pt x="11441430" y="0"/>
                    <a:pt x="11151743" y="0"/>
                  </a:cubicBezTo>
                  <a:close/>
                </a:path>
              </a:pathLst>
            </a:custGeom>
            <a:solidFill>
              <a:srgbClr val="4C64D8"/>
            </a:solidFill>
          </p:spPr>
        </p:sp>
      </p:grpSp>
      <p:sp>
        <p:nvSpPr>
          <p:cNvPr id="37" name="Freeform 37"/>
          <p:cNvSpPr/>
          <p:nvPr/>
        </p:nvSpPr>
        <p:spPr>
          <a:xfrm>
            <a:off x="17404118" y="3355416"/>
            <a:ext cx="2387483" cy="5726168"/>
          </a:xfrm>
          <a:custGeom>
            <a:avLst/>
            <a:gdLst/>
            <a:ahLst/>
            <a:cxnLst/>
            <a:rect l="l" t="t" r="r" b="b"/>
            <a:pathLst>
              <a:path w="2387483" h="5726168">
                <a:moveTo>
                  <a:pt x="0" y="0"/>
                </a:moveTo>
                <a:lnTo>
                  <a:pt x="2387484" y="0"/>
                </a:lnTo>
                <a:lnTo>
                  <a:pt x="2387484" y="5726169"/>
                </a:lnTo>
                <a:lnTo>
                  <a:pt x="0" y="57261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198380" y="3872568"/>
            <a:ext cx="10329018" cy="6102704"/>
          </a:xfrm>
          <a:custGeom>
            <a:avLst/>
            <a:gdLst/>
            <a:ahLst/>
            <a:cxnLst/>
            <a:rect l="l" t="t" r="r" b="b"/>
            <a:pathLst>
              <a:path w="10329018" h="6102704">
                <a:moveTo>
                  <a:pt x="0" y="0"/>
                </a:moveTo>
                <a:lnTo>
                  <a:pt x="10329018" y="0"/>
                </a:lnTo>
                <a:lnTo>
                  <a:pt x="10329018" y="6102704"/>
                </a:lnTo>
                <a:lnTo>
                  <a:pt x="0" y="6102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8380925" y="9560369"/>
            <a:ext cx="10045540" cy="40294"/>
            <a:chOff x="0" y="0"/>
            <a:chExt cx="13394053" cy="53725"/>
          </a:xfrm>
        </p:grpSpPr>
        <p:sp>
          <p:nvSpPr>
            <p:cNvPr id="40" name="Freeform 40"/>
            <p:cNvSpPr/>
            <p:nvPr/>
          </p:nvSpPr>
          <p:spPr>
            <a:xfrm>
              <a:off x="12700" y="12700"/>
              <a:ext cx="13368655" cy="28321"/>
            </a:xfrm>
            <a:custGeom>
              <a:avLst/>
              <a:gdLst/>
              <a:ahLst/>
              <a:cxnLst/>
              <a:rect l="l" t="t" r="r" b="b"/>
              <a:pathLst>
                <a:path w="13368655" h="28321">
                  <a:moveTo>
                    <a:pt x="0" y="0"/>
                  </a:moveTo>
                  <a:lnTo>
                    <a:pt x="0" y="28321"/>
                  </a:lnTo>
                  <a:lnTo>
                    <a:pt x="13368655" y="28321"/>
                  </a:lnTo>
                  <a:lnTo>
                    <a:pt x="13368655" y="0"/>
                  </a:lnTo>
                  <a:close/>
                </a:path>
              </a:pathLst>
            </a:custGeom>
            <a:solidFill>
              <a:srgbClr val="00004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3394055" cy="53721"/>
            </a:xfrm>
            <a:custGeom>
              <a:avLst/>
              <a:gdLst/>
              <a:ahLst/>
              <a:cxnLst/>
              <a:rect l="l" t="t" r="r" b="b"/>
              <a:pathLst>
                <a:path w="13394055" h="53721">
                  <a:moveTo>
                    <a:pt x="25400" y="12700"/>
                  </a:moveTo>
                  <a:lnTo>
                    <a:pt x="25400" y="41021"/>
                  </a:lnTo>
                  <a:lnTo>
                    <a:pt x="12700" y="41021"/>
                  </a:lnTo>
                  <a:lnTo>
                    <a:pt x="12700" y="28321"/>
                  </a:lnTo>
                  <a:lnTo>
                    <a:pt x="13381355" y="28321"/>
                  </a:lnTo>
                  <a:lnTo>
                    <a:pt x="13381355" y="41021"/>
                  </a:lnTo>
                  <a:lnTo>
                    <a:pt x="13368655" y="41021"/>
                  </a:lnTo>
                  <a:lnTo>
                    <a:pt x="13368655" y="12700"/>
                  </a:lnTo>
                  <a:lnTo>
                    <a:pt x="13381355" y="12700"/>
                  </a:lnTo>
                  <a:lnTo>
                    <a:pt x="13381355" y="25400"/>
                  </a:ln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381355" y="0"/>
                  </a:lnTo>
                  <a:cubicBezTo>
                    <a:pt x="13388341" y="0"/>
                    <a:pt x="13394055" y="5715"/>
                    <a:pt x="13394055" y="12700"/>
                  </a:cubicBezTo>
                  <a:lnTo>
                    <a:pt x="13394055" y="41021"/>
                  </a:lnTo>
                  <a:cubicBezTo>
                    <a:pt x="13394055" y="48006"/>
                    <a:pt x="13388341" y="53721"/>
                    <a:pt x="13381355" y="53721"/>
                  </a:cubicBezTo>
                  <a:lnTo>
                    <a:pt x="12700" y="53721"/>
                  </a:lnTo>
                  <a:cubicBezTo>
                    <a:pt x="5715" y="53721"/>
                    <a:pt x="0" y="48006"/>
                    <a:pt x="0" y="41021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42" name="Freeform 42"/>
          <p:cNvSpPr/>
          <p:nvPr/>
        </p:nvSpPr>
        <p:spPr>
          <a:xfrm>
            <a:off x="8993004" y="8621464"/>
            <a:ext cx="8844398" cy="735116"/>
          </a:xfrm>
          <a:custGeom>
            <a:avLst/>
            <a:gdLst/>
            <a:ahLst/>
            <a:cxnLst/>
            <a:rect l="l" t="t" r="r" b="b"/>
            <a:pathLst>
              <a:path w="8844398" h="735116">
                <a:moveTo>
                  <a:pt x="0" y="0"/>
                </a:moveTo>
                <a:lnTo>
                  <a:pt x="8844398" y="0"/>
                </a:lnTo>
                <a:lnTo>
                  <a:pt x="8844398" y="735116"/>
                </a:lnTo>
                <a:lnTo>
                  <a:pt x="0" y="7351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8751854" y="9701012"/>
            <a:ext cx="98070" cy="107852"/>
            <a:chOff x="0" y="0"/>
            <a:chExt cx="130760" cy="143803"/>
          </a:xfrm>
        </p:grpSpPr>
        <p:sp>
          <p:nvSpPr>
            <p:cNvPr id="44" name="Freeform 44"/>
            <p:cNvSpPr/>
            <p:nvPr/>
          </p:nvSpPr>
          <p:spPr>
            <a:xfrm>
              <a:off x="127" y="127"/>
              <a:ext cx="130683" cy="143764"/>
            </a:xfrm>
            <a:custGeom>
              <a:avLst/>
              <a:gdLst/>
              <a:ahLst/>
              <a:cxnLst/>
              <a:rect l="l" t="t" r="r" b="b"/>
              <a:pathLst>
                <a:path w="130683" h="143764">
                  <a:moveTo>
                    <a:pt x="65278" y="0"/>
                  </a:moveTo>
                  <a:cubicBezTo>
                    <a:pt x="20828" y="0"/>
                    <a:pt x="0" y="33909"/>
                    <a:pt x="0" y="65278"/>
                  </a:cubicBezTo>
                  <a:cubicBezTo>
                    <a:pt x="0" y="109728"/>
                    <a:pt x="20955" y="143764"/>
                    <a:pt x="65405" y="143764"/>
                  </a:cubicBezTo>
                  <a:cubicBezTo>
                    <a:pt x="96774" y="143764"/>
                    <a:pt x="130683" y="109728"/>
                    <a:pt x="130683" y="65278"/>
                  </a:cubicBezTo>
                  <a:cubicBezTo>
                    <a:pt x="130556" y="33909"/>
                    <a:pt x="96647" y="0"/>
                    <a:pt x="65278" y="0"/>
                  </a:cubicBezTo>
                  <a:close/>
                </a:path>
              </a:pathLst>
            </a:custGeom>
            <a:solidFill>
              <a:srgbClr val="A8CFFF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8967220" y="9701012"/>
            <a:ext cx="98070" cy="107852"/>
            <a:chOff x="0" y="0"/>
            <a:chExt cx="130760" cy="143803"/>
          </a:xfrm>
        </p:grpSpPr>
        <p:sp>
          <p:nvSpPr>
            <p:cNvPr id="46" name="Freeform 46"/>
            <p:cNvSpPr/>
            <p:nvPr/>
          </p:nvSpPr>
          <p:spPr>
            <a:xfrm>
              <a:off x="127" y="127"/>
              <a:ext cx="130810" cy="143764"/>
            </a:xfrm>
            <a:custGeom>
              <a:avLst/>
              <a:gdLst/>
              <a:ahLst/>
              <a:cxnLst/>
              <a:rect l="l" t="t" r="r" b="b"/>
              <a:pathLst>
                <a:path w="130810" h="143764">
                  <a:moveTo>
                    <a:pt x="65278" y="0"/>
                  </a:moveTo>
                  <a:cubicBezTo>
                    <a:pt x="31242" y="0"/>
                    <a:pt x="0" y="33909"/>
                    <a:pt x="0" y="65278"/>
                  </a:cubicBezTo>
                  <a:cubicBezTo>
                    <a:pt x="0" y="109728"/>
                    <a:pt x="31369" y="143764"/>
                    <a:pt x="65405" y="143764"/>
                  </a:cubicBezTo>
                  <a:cubicBezTo>
                    <a:pt x="109855" y="143764"/>
                    <a:pt x="130810" y="109728"/>
                    <a:pt x="130810" y="65278"/>
                  </a:cubicBezTo>
                  <a:cubicBezTo>
                    <a:pt x="130683" y="33909"/>
                    <a:pt x="109728" y="0"/>
                    <a:pt x="65278" y="0"/>
                  </a:cubicBezTo>
                  <a:close/>
                </a:path>
              </a:pathLst>
            </a:custGeom>
            <a:solidFill>
              <a:srgbClr val="A8CFFF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9220322" y="9701012"/>
            <a:ext cx="105934" cy="107852"/>
            <a:chOff x="0" y="0"/>
            <a:chExt cx="141245" cy="143803"/>
          </a:xfrm>
        </p:grpSpPr>
        <p:sp>
          <p:nvSpPr>
            <p:cNvPr id="48" name="Freeform 48"/>
            <p:cNvSpPr/>
            <p:nvPr/>
          </p:nvSpPr>
          <p:spPr>
            <a:xfrm>
              <a:off x="127" y="127"/>
              <a:ext cx="141224" cy="143764"/>
            </a:xfrm>
            <a:custGeom>
              <a:avLst/>
              <a:gdLst/>
              <a:ahLst/>
              <a:cxnLst/>
              <a:rect l="l" t="t" r="r" b="b"/>
              <a:pathLst>
                <a:path w="141224" h="143764">
                  <a:moveTo>
                    <a:pt x="65278" y="0"/>
                  </a:moveTo>
                  <a:cubicBezTo>
                    <a:pt x="33909" y="0"/>
                    <a:pt x="0" y="33909"/>
                    <a:pt x="0" y="65278"/>
                  </a:cubicBezTo>
                  <a:cubicBezTo>
                    <a:pt x="0" y="109728"/>
                    <a:pt x="33909" y="143764"/>
                    <a:pt x="65405" y="143764"/>
                  </a:cubicBezTo>
                  <a:cubicBezTo>
                    <a:pt x="109855" y="143764"/>
                    <a:pt x="141224" y="109728"/>
                    <a:pt x="141224" y="65278"/>
                  </a:cubicBezTo>
                  <a:cubicBezTo>
                    <a:pt x="141097" y="33909"/>
                    <a:pt x="109728" y="0"/>
                    <a:pt x="65278" y="0"/>
                  </a:cubicBezTo>
                  <a:close/>
                </a:path>
              </a:pathLst>
            </a:custGeom>
            <a:solidFill>
              <a:srgbClr val="A8CFFF"/>
            </a:solidFill>
          </p:spPr>
        </p:sp>
      </p:grpSp>
      <p:sp>
        <p:nvSpPr>
          <p:cNvPr id="49" name="Freeform 49"/>
          <p:cNvSpPr/>
          <p:nvPr/>
        </p:nvSpPr>
        <p:spPr>
          <a:xfrm>
            <a:off x="10045584" y="4275252"/>
            <a:ext cx="6690128" cy="4018528"/>
          </a:xfrm>
          <a:custGeom>
            <a:avLst/>
            <a:gdLst/>
            <a:ahLst/>
            <a:cxnLst/>
            <a:rect l="l" t="t" r="r" b="b"/>
            <a:pathLst>
              <a:path w="6690128" h="4018528">
                <a:moveTo>
                  <a:pt x="0" y="0"/>
                </a:moveTo>
                <a:lnTo>
                  <a:pt x="6690128" y="0"/>
                </a:lnTo>
                <a:lnTo>
                  <a:pt x="6690128" y="4018528"/>
                </a:lnTo>
                <a:lnTo>
                  <a:pt x="0" y="4018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50"/>
          <p:cNvGrpSpPr/>
          <p:nvPr/>
        </p:nvGrpSpPr>
        <p:grpSpPr>
          <a:xfrm>
            <a:off x="17516524" y="9669648"/>
            <a:ext cx="621460" cy="170580"/>
            <a:chOff x="0" y="0"/>
            <a:chExt cx="828613" cy="227440"/>
          </a:xfrm>
        </p:grpSpPr>
        <p:sp>
          <p:nvSpPr>
            <p:cNvPr id="51" name="Freeform 51"/>
            <p:cNvSpPr/>
            <p:nvPr/>
          </p:nvSpPr>
          <p:spPr>
            <a:xfrm>
              <a:off x="127" y="127"/>
              <a:ext cx="828421" cy="227330"/>
            </a:xfrm>
            <a:custGeom>
              <a:avLst/>
              <a:gdLst/>
              <a:ahLst/>
              <a:cxnLst/>
              <a:rect l="l" t="t" r="r" b="b"/>
              <a:pathLst>
                <a:path w="828421" h="227330">
                  <a:moveTo>
                    <a:pt x="109728" y="0"/>
                  </a:moveTo>
                  <a:cubicBezTo>
                    <a:pt x="54737" y="0"/>
                    <a:pt x="0" y="54737"/>
                    <a:pt x="0" y="107061"/>
                  </a:cubicBezTo>
                  <a:cubicBezTo>
                    <a:pt x="0" y="172466"/>
                    <a:pt x="54864" y="227330"/>
                    <a:pt x="109728" y="227330"/>
                  </a:cubicBezTo>
                  <a:lnTo>
                    <a:pt x="708152" y="227330"/>
                  </a:lnTo>
                  <a:cubicBezTo>
                    <a:pt x="773557" y="227330"/>
                    <a:pt x="828421" y="172466"/>
                    <a:pt x="828421" y="107061"/>
                  </a:cubicBezTo>
                  <a:cubicBezTo>
                    <a:pt x="828421" y="54864"/>
                    <a:pt x="773557" y="0"/>
                    <a:pt x="708152" y="0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2852468" y="3983622"/>
            <a:ext cx="859884" cy="200830"/>
            <a:chOff x="0" y="0"/>
            <a:chExt cx="1146512" cy="267773"/>
          </a:xfrm>
        </p:grpSpPr>
        <p:sp>
          <p:nvSpPr>
            <p:cNvPr id="53" name="Freeform 53"/>
            <p:cNvSpPr/>
            <p:nvPr/>
          </p:nvSpPr>
          <p:spPr>
            <a:xfrm>
              <a:off x="25400" y="25400"/>
              <a:ext cx="1095756" cy="216916"/>
            </a:xfrm>
            <a:custGeom>
              <a:avLst/>
              <a:gdLst/>
              <a:ahLst/>
              <a:cxnLst/>
              <a:rect l="l" t="t" r="r" b="b"/>
              <a:pathLst>
                <a:path w="1095756" h="216916">
                  <a:moveTo>
                    <a:pt x="0" y="108458"/>
                  </a:moveTo>
                  <a:cubicBezTo>
                    <a:pt x="0" y="48514"/>
                    <a:pt x="57277" y="0"/>
                    <a:pt x="128016" y="0"/>
                  </a:cubicBezTo>
                  <a:lnTo>
                    <a:pt x="967740" y="0"/>
                  </a:lnTo>
                  <a:cubicBezTo>
                    <a:pt x="1038352" y="0"/>
                    <a:pt x="1095756" y="48514"/>
                    <a:pt x="1095756" y="108458"/>
                  </a:cubicBezTo>
                  <a:cubicBezTo>
                    <a:pt x="1095756" y="168402"/>
                    <a:pt x="1038479" y="216916"/>
                    <a:pt x="967740" y="216916"/>
                  </a:cubicBezTo>
                  <a:lnTo>
                    <a:pt x="128016" y="216916"/>
                  </a:lnTo>
                  <a:cubicBezTo>
                    <a:pt x="57277" y="216916"/>
                    <a:pt x="0" y="168402"/>
                    <a:pt x="0" y="108458"/>
                  </a:cubicBez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0" y="0"/>
              <a:ext cx="1146556" cy="267716"/>
            </a:xfrm>
            <a:custGeom>
              <a:avLst/>
              <a:gdLst/>
              <a:ahLst/>
              <a:cxnLst/>
              <a:rect l="l" t="t" r="r" b="b"/>
              <a:pathLst>
                <a:path w="1146556" h="267716">
                  <a:moveTo>
                    <a:pt x="0" y="133858"/>
                  </a:moveTo>
                  <a:cubicBezTo>
                    <a:pt x="0" y="56134"/>
                    <a:pt x="72771" y="0"/>
                    <a:pt x="153416" y="0"/>
                  </a:cubicBezTo>
                  <a:lnTo>
                    <a:pt x="993140" y="0"/>
                  </a:lnTo>
                  <a:lnTo>
                    <a:pt x="993140" y="25400"/>
                  </a:lnTo>
                  <a:lnTo>
                    <a:pt x="993140" y="0"/>
                  </a:lnTo>
                  <a:cubicBezTo>
                    <a:pt x="1073785" y="0"/>
                    <a:pt x="1146556" y="56134"/>
                    <a:pt x="1146556" y="133858"/>
                  </a:cubicBezTo>
                  <a:lnTo>
                    <a:pt x="1121156" y="133858"/>
                  </a:lnTo>
                  <a:lnTo>
                    <a:pt x="1146556" y="133858"/>
                  </a:lnTo>
                  <a:lnTo>
                    <a:pt x="1121156" y="133858"/>
                  </a:lnTo>
                  <a:lnTo>
                    <a:pt x="1146556" y="133858"/>
                  </a:lnTo>
                  <a:cubicBezTo>
                    <a:pt x="1146556" y="211582"/>
                    <a:pt x="1073785" y="267716"/>
                    <a:pt x="993140" y="267716"/>
                  </a:cubicBezTo>
                  <a:lnTo>
                    <a:pt x="993140" y="242316"/>
                  </a:lnTo>
                  <a:lnTo>
                    <a:pt x="993140" y="267716"/>
                  </a:lnTo>
                  <a:lnTo>
                    <a:pt x="153416" y="267716"/>
                  </a:lnTo>
                  <a:lnTo>
                    <a:pt x="153416" y="242316"/>
                  </a:lnTo>
                  <a:lnTo>
                    <a:pt x="153416" y="267716"/>
                  </a:lnTo>
                  <a:cubicBezTo>
                    <a:pt x="72771" y="267716"/>
                    <a:pt x="0" y="211582"/>
                    <a:pt x="0" y="133858"/>
                  </a:cubicBezTo>
                  <a:lnTo>
                    <a:pt x="25400" y="133858"/>
                  </a:lnTo>
                  <a:lnTo>
                    <a:pt x="0" y="133858"/>
                  </a:lnTo>
                  <a:moveTo>
                    <a:pt x="50800" y="133858"/>
                  </a:moveTo>
                  <a:lnTo>
                    <a:pt x="25400" y="133858"/>
                  </a:lnTo>
                  <a:lnTo>
                    <a:pt x="50800" y="133858"/>
                  </a:lnTo>
                  <a:cubicBezTo>
                    <a:pt x="50800" y="176022"/>
                    <a:pt x="92583" y="216916"/>
                    <a:pt x="153416" y="216916"/>
                  </a:cubicBezTo>
                  <a:lnTo>
                    <a:pt x="993140" y="216916"/>
                  </a:lnTo>
                  <a:cubicBezTo>
                    <a:pt x="1053846" y="216916"/>
                    <a:pt x="1095756" y="175895"/>
                    <a:pt x="1095756" y="133858"/>
                  </a:cubicBezTo>
                  <a:cubicBezTo>
                    <a:pt x="1095756" y="91821"/>
                    <a:pt x="1053846" y="50800"/>
                    <a:pt x="993140" y="50800"/>
                  </a:cubicBezTo>
                  <a:lnTo>
                    <a:pt x="153416" y="50800"/>
                  </a:lnTo>
                  <a:lnTo>
                    <a:pt x="153416" y="25400"/>
                  </a:lnTo>
                  <a:lnTo>
                    <a:pt x="153416" y="50800"/>
                  </a:lnTo>
                  <a:cubicBezTo>
                    <a:pt x="92583" y="50800"/>
                    <a:pt x="50800" y="91821"/>
                    <a:pt x="50800" y="13385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55" name="Freeform 55"/>
          <p:cNvSpPr/>
          <p:nvPr/>
        </p:nvSpPr>
        <p:spPr>
          <a:xfrm>
            <a:off x="13004265" y="4026441"/>
            <a:ext cx="122102" cy="122196"/>
          </a:xfrm>
          <a:custGeom>
            <a:avLst/>
            <a:gdLst/>
            <a:ahLst/>
            <a:cxnLst/>
            <a:rect l="l" t="t" r="r" b="b"/>
            <a:pathLst>
              <a:path w="122102" h="122196">
                <a:moveTo>
                  <a:pt x="0" y="0"/>
                </a:moveTo>
                <a:lnTo>
                  <a:pt x="122102" y="0"/>
                </a:lnTo>
                <a:lnTo>
                  <a:pt x="122102" y="122196"/>
                </a:lnTo>
                <a:lnTo>
                  <a:pt x="0" y="1221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9979731" y="8319954"/>
            <a:ext cx="3458413" cy="1271847"/>
          </a:xfrm>
          <a:custGeom>
            <a:avLst/>
            <a:gdLst/>
            <a:ahLst/>
            <a:cxnLst/>
            <a:rect l="l" t="t" r="r" b="b"/>
            <a:pathLst>
              <a:path w="3458413" h="1271847">
                <a:moveTo>
                  <a:pt x="0" y="0"/>
                </a:moveTo>
                <a:lnTo>
                  <a:pt x="3458412" y="0"/>
                </a:lnTo>
                <a:lnTo>
                  <a:pt x="3458412" y="1271848"/>
                </a:lnTo>
                <a:lnTo>
                  <a:pt x="0" y="12718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7688119" y="7422329"/>
            <a:ext cx="1885074" cy="1195792"/>
          </a:xfrm>
          <a:custGeom>
            <a:avLst/>
            <a:gdLst/>
            <a:ahLst/>
            <a:cxnLst/>
            <a:rect l="l" t="t" r="r" b="b"/>
            <a:pathLst>
              <a:path w="1885074" h="1195792">
                <a:moveTo>
                  <a:pt x="0" y="0"/>
                </a:moveTo>
                <a:lnTo>
                  <a:pt x="1885074" y="0"/>
                </a:lnTo>
                <a:lnTo>
                  <a:pt x="1885074" y="1195792"/>
                </a:lnTo>
                <a:lnTo>
                  <a:pt x="0" y="11957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8" name="AutoShape 58"/>
          <p:cNvSpPr/>
          <p:nvPr/>
        </p:nvSpPr>
        <p:spPr>
          <a:xfrm rot="1138552">
            <a:off x="8558148" y="6959042"/>
            <a:ext cx="731353" cy="0"/>
          </a:xfrm>
          <a:prstGeom prst="line">
            <a:avLst/>
          </a:prstGeom>
          <a:ln w="19050" cap="rnd">
            <a:solidFill>
              <a:srgbClr val="0000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rot="1138552">
            <a:off x="8587490" y="6543678"/>
            <a:ext cx="731353" cy="0"/>
          </a:xfrm>
          <a:prstGeom prst="line">
            <a:avLst/>
          </a:prstGeom>
          <a:ln w="19050" cap="rnd">
            <a:solidFill>
              <a:srgbClr val="0000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AutoShape 60"/>
          <p:cNvSpPr/>
          <p:nvPr/>
        </p:nvSpPr>
        <p:spPr>
          <a:xfrm rot="1138552">
            <a:off x="8558148" y="6267716"/>
            <a:ext cx="731353" cy="0"/>
          </a:xfrm>
          <a:prstGeom prst="line">
            <a:avLst/>
          </a:prstGeom>
          <a:ln w="19050" cap="rnd">
            <a:solidFill>
              <a:srgbClr val="0000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1" name="Group 61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62" name="Freeform 62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63" name="Freeform 63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65" name="Freeform 65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66" name="Freeform 66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2675134" y="4329960"/>
            <a:ext cx="4822485" cy="4084929"/>
            <a:chOff x="0" y="0"/>
            <a:chExt cx="2374900" cy="2011680"/>
          </a:xfrm>
        </p:grpSpPr>
        <p:sp>
          <p:nvSpPr>
            <p:cNvPr id="68" name="Freeform 68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19"/>
              <a:stretch>
                <a:fillRect l="-53949" t="-47350" r="-63732"/>
              </a:stretch>
            </a:blipFill>
          </p:spPr>
        </p:sp>
      </p:grpSp>
      <p:grpSp>
        <p:nvGrpSpPr>
          <p:cNvPr id="69" name="Group 69"/>
          <p:cNvGrpSpPr/>
          <p:nvPr/>
        </p:nvGrpSpPr>
        <p:grpSpPr>
          <a:xfrm>
            <a:off x="11435606" y="417635"/>
            <a:ext cx="4005075" cy="2937782"/>
            <a:chOff x="0" y="0"/>
            <a:chExt cx="4198620" cy="3079750"/>
          </a:xfrm>
        </p:grpSpPr>
        <p:sp>
          <p:nvSpPr>
            <p:cNvPr id="70" name="Freeform 70"/>
            <p:cNvSpPr/>
            <p:nvPr/>
          </p:nvSpPr>
          <p:spPr>
            <a:xfrm>
              <a:off x="-12700" y="-2540"/>
              <a:ext cx="4215130" cy="3083560"/>
            </a:xfrm>
            <a:custGeom>
              <a:avLst/>
              <a:gdLst/>
              <a:ahLst/>
              <a:cxnLst/>
              <a:rect l="l" t="t" r="r" b="b"/>
              <a:pathLst>
                <a:path w="4215130" h="308356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blipFill>
              <a:blip r:embed="rId20"/>
              <a:stretch>
                <a:fillRect t="-23539" b="-23539"/>
              </a:stretch>
            </a:blipFill>
          </p:spPr>
        </p:sp>
      </p:grpSp>
      <p:sp>
        <p:nvSpPr>
          <p:cNvPr id="71" name="Freeform 71"/>
          <p:cNvSpPr/>
          <p:nvPr/>
        </p:nvSpPr>
        <p:spPr>
          <a:xfrm>
            <a:off x="10894614" y="5007718"/>
            <a:ext cx="4958678" cy="2776860"/>
          </a:xfrm>
          <a:custGeom>
            <a:avLst/>
            <a:gdLst/>
            <a:ahLst/>
            <a:cxnLst/>
            <a:rect l="l" t="t" r="r" b="b"/>
            <a:pathLst>
              <a:path w="4958678" h="2776860">
                <a:moveTo>
                  <a:pt x="0" y="0"/>
                </a:moveTo>
                <a:lnTo>
                  <a:pt x="4958678" y="0"/>
                </a:lnTo>
                <a:lnTo>
                  <a:pt x="4958678" y="2776860"/>
                </a:lnTo>
                <a:lnTo>
                  <a:pt x="0" y="277686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72" name="TextBox 72"/>
          <p:cNvSpPr txBox="1"/>
          <p:nvPr/>
        </p:nvSpPr>
        <p:spPr>
          <a:xfrm>
            <a:off x="0" y="296748"/>
            <a:ext cx="10813607" cy="434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8"/>
              </a:lnSpc>
            </a:pPr>
            <a:r>
              <a:rPr lang="en-US" sz="17698">
                <a:solidFill>
                  <a:srgbClr val="8C52FF"/>
                </a:solidFill>
                <a:latin typeface="Hitch Hike"/>
                <a:ea typeface="Hitch Hike"/>
                <a:cs typeface="Hitch Hike"/>
                <a:sym typeface="Hitch Hike"/>
              </a:rPr>
              <a:t>Muchas agracias !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511" y="538125"/>
            <a:ext cx="17068950" cy="9210750"/>
          </a:xfrm>
          <a:custGeom>
            <a:avLst/>
            <a:gdLst/>
            <a:ahLst/>
            <a:cxnLst/>
            <a:rect l="l" t="t" r="r" b="b"/>
            <a:pathLst>
              <a:path w="17068950" h="9210750">
                <a:moveTo>
                  <a:pt x="0" y="0"/>
                </a:moveTo>
                <a:lnTo>
                  <a:pt x="17068950" y="0"/>
                </a:lnTo>
                <a:lnTo>
                  <a:pt x="17068950" y="9210750"/>
                </a:lnTo>
                <a:lnTo>
                  <a:pt x="0" y="9210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60472" y="598000"/>
            <a:ext cx="4442128" cy="2404188"/>
          </a:xfrm>
          <a:custGeom>
            <a:avLst/>
            <a:gdLst/>
            <a:ahLst/>
            <a:cxnLst/>
            <a:rect l="l" t="t" r="r" b="b"/>
            <a:pathLst>
              <a:path w="4442128" h="2404188">
                <a:moveTo>
                  <a:pt x="0" y="0"/>
                </a:moveTo>
                <a:lnTo>
                  <a:pt x="4442128" y="0"/>
                </a:lnTo>
                <a:lnTo>
                  <a:pt x="4442128" y="2404188"/>
                </a:lnTo>
                <a:lnTo>
                  <a:pt x="0" y="2404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49630" y="737261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62511" y="3314864"/>
            <a:ext cx="95629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>
                <a:solidFill>
                  <a:srgbClr val="60954A"/>
                </a:solidFill>
                <a:latin typeface="Gagalin"/>
                <a:ea typeface="Gagalin"/>
                <a:cs typeface="Gagalin"/>
                <a:sym typeface="Gagalin"/>
              </a:rPr>
              <a:t>Ahora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62525" y="4911071"/>
            <a:ext cx="956295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4199">
                <a:solidFill>
                  <a:srgbClr val="AF4C0F"/>
                </a:solidFill>
                <a:latin typeface="More Sugar"/>
                <a:ea typeface="More Sugar"/>
                <a:cs typeface="More Sugar"/>
                <a:sym typeface="More Sugar"/>
              </a:rPr>
              <a:t>Vamos a explicar de manera más detallada con nuestro ejemplo:</a:t>
            </a:r>
          </a:p>
        </p:txBody>
      </p:sp>
      <p:sp>
        <p:nvSpPr>
          <p:cNvPr id="7" name="Freeform 7"/>
          <p:cNvSpPr/>
          <p:nvPr/>
        </p:nvSpPr>
        <p:spPr>
          <a:xfrm>
            <a:off x="7444950" y="2198652"/>
            <a:ext cx="3664810" cy="489610"/>
          </a:xfrm>
          <a:custGeom>
            <a:avLst/>
            <a:gdLst/>
            <a:ahLst/>
            <a:cxnLst/>
            <a:rect l="l" t="t" r="r" b="b"/>
            <a:pathLst>
              <a:path w="3664810" h="489610">
                <a:moveTo>
                  <a:pt x="0" y="0"/>
                </a:moveTo>
                <a:lnTo>
                  <a:pt x="3664810" y="0"/>
                </a:lnTo>
                <a:lnTo>
                  <a:pt x="3664810" y="489610"/>
                </a:lnTo>
                <a:lnTo>
                  <a:pt x="0" y="489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75948" y="2450132"/>
            <a:ext cx="3116592" cy="5450682"/>
          </a:xfrm>
          <a:custGeom>
            <a:avLst/>
            <a:gdLst/>
            <a:ahLst/>
            <a:cxnLst/>
            <a:rect l="l" t="t" r="r" b="b"/>
            <a:pathLst>
              <a:path w="3116592" h="5450682">
                <a:moveTo>
                  <a:pt x="0" y="0"/>
                </a:moveTo>
                <a:lnTo>
                  <a:pt x="3116592" y="0"/>
                </a:lnTo>
                <a:lnTo>
                  <a:pt x="3116592" y="5450682"/>
                </a:lnTo>
                <a:lnTo>
                  <a:pt x="0" y="54506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2093" y="2463569"/>
            <a:ext cx="3239743" cy="5486147"/>
          </a:xfrm>
          <a:custGeom>
            <a:avLst/>
            <a:gdLst/>
            <a:ahLst/>
            <a:cxnLst/>
            <a:rect l="l" t="t" r="r" b="b"/>
            <a:pathLst>
              <a:path w="3239743" h="5486147">
                <a:moveTo>
                  <a:pt x="0" y="0"/>
                </a:moveTo>
                <a:lnTo>
                  <a:pt x="3239743" y="0"/>
                </a:lnTo>
                <a:lnTo>
                  <a:pt x="3239743" y="5486147"/>
                </a:lnTo>
                <a:lnTo>
                  <a:pt x="0" y="54861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952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4" name="Freeform 14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60954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279331" y="6558268"/>
            <a:ext cx="1996047" cy="1996047"/>
            <a:chOff x="0" y="0"/>
            <a:chExt cx="3282950" cy="32829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2060" y="4256026"/>
            <a:ext cx="2394842" cy="5743819"/>
          </a:xfrm>
          <a:custGeom>
            <a:avLst/>
            <a:gdLst/>
            <a:ahLst/>
            <a:cxnLst/>
            <a:rect l="l" t="t" r="r" b="b"/>
            <a:pathLst>
              <a:path w="2394842" h="5743819">
                <a:moveTo>
                  <a:pt x="0" y="0"/>
                </a:moveTo>
                <a:lnTo>
                  <a:pt x="2394842" y="0"/>
                </a:lnTo>
                <a:lnTo>
                  <a:pt x="2394842" y="5743819"/>
                </a:lnTo>
                <a:lnTo>
                  <a:pt x="0" y="574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4762" y="9575470"/>
            <a:ext cx="3664810" cy="489610"/>
          </a:xfrm>
          <a:custGeom>
            <a:avLst/>
            <a:gdLst/>
            <a:ahLst/>
            <a:cxnLst/>
            <a:rect l="l" t="t" r="r" b="b"/>
            <a:pathLst>
              <a:path w="3664810" h="489610">
                <a:moveTo>
                  <a:pt x="0" y="0"/>
                </a:moveTo>
                <a:lnTo>
                  <a:pt x="3664810" y="0"/>
                </a:lnTo>
                <a:lnTo>
                  <a:pt x="3664810" y="489610"/>
                </a:lnTo>
                <a:lnTo>
                  <a:pt x="0" y="48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84523">
            <a:off x="14734974" y="9782175"/>
            <a:ext cx="2324653" cy="0"/>
          </a:xfrm>
          <a:prstGeom prst="line">
            <a:avLst/>
          </a:prstGeom>
          <a:ln w="19050" cap="rnd">
            <a:solidFill>
              <a:srgbClr val="0000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4C64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9" name="Freeform 9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4C64D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949579" y="7526766"/>
            <a:ext cx="2260226" cy="2207912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-3483" t="-7127" r="-2725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204132" y="2144482"/>
            <a:ext cx="13879735" cy="572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Un colegio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requiere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computacional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gestionar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eficientemente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tareas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académicas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asignación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recursos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administración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laboratorios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cómputo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. El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surge de la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necesidad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optimizar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recursos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limitados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computadoras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CPU,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mientras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atienden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múltiples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procesos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académicos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simultáneamente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just">
              <a:lnSpc>
                <a:spcPts val="2759"/>
              </a:lnSpc>
            </a:pP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debe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simular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funciones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básicas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un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operativo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adaptado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educativo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permitiendo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496569" lvl="1" indent="-248284" algn="just">
              <a:lnSpc>
                <a:spcPts val="2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Administrar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procesos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académicos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tareas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proyectos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exámenes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) con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identificadores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únicos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nombres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prioridades</a:t>
            </a:r>
            <a:endParaRPr lang="en-US" sz="2800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6569" lvl="1" indent="-248284" algn="just">
              <a:lnSpc>
                <a:spcPts val="2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Implementar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basado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prioridades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asignar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CPU a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diferentes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actividades</a:t>
            </a:r>
            <a:endParaRPr lang="en-US" sz="2800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6569" lvl="1" indent="-248284" algn="just">
              <a:lnSpc>
                <a:spcPts val="2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Gestionar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asignación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liberación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bloques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aplicaciones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educativas</a:t>
            </a:r>
            <a:endParaRPr lang="en-US" sz="2800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6569" lvl="1" indent="-248284" algn="just">
              <a:lnSpc>
                <a:spcPts val="2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Proporcionar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interfaz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usuario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interactiva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para que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administradores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docentes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realicen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estas</a:t>
            </a:r>
            <a:r>
              <a:rPr lang="en-US" sz="2800" dirty="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operaciones</a:t>
            </a:r>
            <a:endParaRPr lang="en-US" sz="2800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2760"/>
              </a:lnSpc>
            </a:pPr>
            <a:endParaRPr lang="en-US" sz="2299" dirty="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2895" y="7620738"/>
            <a:ext cx="2379107" cy="237910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4845" y="0"/>
                  </a:moveTo>
                  <a:lnTo>
                    <a:pt x="737955" y="0"/>
                  </a:lnTo>
                  <a:cubicBezTo>
                    <a:pt x="757805" y="0"/>
                    <a:pt x="776842" y="7885"/>
                    <a:pt x="790878" y="21922"/>
                  </a:cubicBezTo>
                  <a:cubicBezTo>
                    <a:pt x="804915" y="35958"/>
                    <a:pt x="812800" y="54995"/>
                    <a:pt x="812800" y="74845"/>
                  </a:cubicBezTo>
                  <a:lnTo>
                    <a:pt x="812800" y="737955"/>
                  </a:lnTo>
                  <a:cubicBezTo>
                    <a:pt x="812800" y="757805"/>
                    <a:pt x="804915" y="776842"/>
                    <a:pt x="790878" y="790878"/>
                  </a:cubicBezTo>
                  <a:cubicBezTo>
                    <a:pt x="776842" y="804915"/>
                    <a:pt x="757805" y="812800"/>
                    <a:pt x="737955" y="812800"/>
                  </a:cubicBezTo>
                  <a:lnTo>
                    <a:pt x="74845" y="812800"/>
                  </a:lnTo>
                  <a:cubicBezTo>
                    <a:pt x="54995" y="812800"/>
                    <a:pt x="35958" y="804915"/>
                    <a:pt x="21922" y="790878"/>
                  </a:cubicBezTo>
                  <a:cubicBezTo>
                    <a:pt x="7885" y="776842"/>
                    <a:pt x="0" y="757805"/>
                    <a:pt x="0" y="737955"/>
                  </a:cubicBezTo>
                  <a:lnTo>
                    <a:pt x="0" y="74845"/>
                  </a:lnTo>
                  <a:cubicBezTo>
                    <a:pt x="0" y="54995"/>
                    <a:pt x="7885" y="35958"/>
                    <a:pt x="21922" y="21922"/>
                  </a:cubicBezTo>
                  <a:cubicBezTo>
                    <a:pt x="35958" y="7885"/>
                    <a:pt x="54995" y="0"/>
                    <a:pt x="74845" y="0"/>
                  </a:cubicBezTo>
                  <a:close/>
                </a:path>
              </a:pathLst>
            </a:custGeom>
            <a:blipFill>
              <a:blip r:embed="rId8"/>
              <a:stretch>
                <a:fillRect l="-38832" r="-3883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533188" y="570537"/>
            <a:ext cx="13221624" cy="191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6FE6"/>
                </a:solidFill>
                <a:latin typeface="Asset"/>
                <a:ea typeface="Asset"/>
                <a:cs typeface="Asset"/>
                <a:sym typeface="Asset"/>
              </a:rPr>
              <a:t> Descripción del problema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2060" y="4256026"/>
            <a:ext cx="2394842" cy="5743819"/>
          </a:xfrm>
          <a:custGeom>
            <a:avLst/>
            <a:gdLst/>
            <a:ahLst/>
            <a:cxnLst/>
            <a:rect l="l" t="t" r="r" b="b"/>
            <a:pathLst>
              <a:path w="2394842" h="5743819">
                <a:moveTo>
                  <a:pt x="0" y="0"/>
                </a:moveTo>
                <a:lnTo>
                  <a:pt x="2394842" y="0"/>
                </a:lnTo>
                <a:lnTo>
                  <a:pt x="2394842" y="5743819"/>
                </a:lnTo>
                <a:lnTo>
                  <a:pt x="0" y="574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4762" y="9575470"/>
            <a:ext cx="3664810" cy="489610"/>
          </a:xfrm>
          <a:custGeom>
            <a:avLst/>
            <a:gdLst/>
            <a:ahLst/>
            <a:cxnLst/>
            <a:rect l="l" t="t" r="r" b="b"/>
            <a:pathLst>
              <a:path w="3664810" h="489610">
                <a:moveTo>
                  <a:pt x="0" y="0"/>
                </a:moveTo>
                <a:lnTo>
                  <a:pt x="3664810" y="0"/>
                </a:lnTo>
                <a:lnTo>
                  <a:pt x="3664810" y="489610"/>
                </a:lnTo>
                <a:lnTo>
                  <a:pt x="0" y="48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84523">
            <a:off x="14734974" y="9782175"/>
            <a:ext cx="2324653" cy="0"/>
          </a:xfrm>
          <a:prstGeom prst="line">
            <a:avLst/>
          </a:prstGeom>
          <a:ln w="19050" cap="rnd">
            <a:solidFill>
              <a:srgbClr val="0000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4C64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9" name="Freeform 9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4C64D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207197" y="7857168"/>
            <a:ext cx="2260226" cy="2207912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t="-1395" b="-139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282895" y="8150352"/>
            <a:ext cx="1929975" cy="18494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4845" y="0"/>
                  </a:moveTo>
                  <a:lnTo>
                    <a:pt x="737955" y="0"/>
                  </a:lnTo>
                  <a:cubicBezTo>
                    <a:pt x="757805" y="0"/>
                    <a:pt x="776842" y="7885"/>
                    <a:pt x="790878" y="21922"/>
                  </a:cubicBezTo>
                  <a:cubicBezTo>
                    <a:pt x="804915" y="35958"/>
                    <a:pt x="812800" y="54995"/>
                    <a:pt x="812800" y="74845"/>
                  </a:cubicBezTo>
                  <a:lnTo>
                    <a:pt x="812800" y="737955"/>
                  </a:lnTo>
                  <a:cubicBezTo>
                    <a:pt x="812800" y="757805"/>
                    <a:pt x="804915" y="776842"/>
                    <a:pt x="790878" y="790878"/>
                  </a:cubicBezTo>
                  <a:cubicBezTo>
                    <a:pt x="776842" y="804915"/>
                    <a:pt x="757805" y="812800"/>
                    <a:pt x="737955" y="812800"/>
                  </a:cubicBezTo>
                  <a:lnTo>
                    <a:pt x="74845" y="812800"/>
                  </a:lnTo>
                  <a:cubicBezTo>
                    <a:pt x="54995" y="812800"/>
                    <a:pt x="35958" y="804915"/>
                    <a:pt x="21922" y="790878"/>
                  </a:cubicBezTo>
                  <a:cubicBezTo>
                    <a:pt x="7885" y="776842"/>
                    <a:pt x="0" y="757805"/>
                    <a:pt x="0" y="737955"/>
                  </a:cubicBezTo>
                  <a:lnTo>
                    <a:pt x="0" y="74845"/>
                  </a:lnTo>
                  <a:cubicBezTo>
                    <a:pt x="0" y="54995"/>
                    <a:pt x="7885" y="35958"/>
                    <a:pt x="21922" y="21922"/>
                  </a:cubicBezTo>
                  <a:cubicBezTo>
                    <a:pt x="35958" y="7885"/>
                    <a:pt x="54995" y="0"/>
                    <a:pt x="74845" y="0"/>
                  </a:cubicBezTo>
                  <a:close/>
                </a:path>
              </a:pathLst>
            </a:custGeom>
            <a:blipFill>
              <a:blip r:embed="rId8"/>
              <a:stretch>
                <a:fillRect l="-47125" r="-5287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265859" y="2101151"/>
            <a:ext cx="6005673" cy="60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</a:pPr>
            <a:r>
              <a:rPr lang="en-US" sz="2800" b="1" dirty="0" err="1">
                <a:solidFill>
                  <a:srgbClr val="CB1C3E"/>
                </a:solidFill>
                <a:latin typeface="Arial Bold"/>
                <a:ea typeface="Arial Bold"/>
                <a:cs typeface="Arial Bold"/>
                <a:sym typeface="Arial Bold"/>
              </a:rPr>
              <a:t>Funcionales</a:t>
            </a:r>
            <a:endParaRPr lang="en-US" sz="2800" b="1" dirty="0">
              <a:solidFill>
                <a:srgbClr val="CB1C3E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74979" lvl="1" indent="-237490" algn="just">
              <a:lnSpc>
                <a:spcPts val="2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Gestión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procesos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Insertar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eliminar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,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buscar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y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modificar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procesos</a:t>
            </a:r>
            <a:endParaRPr lang="en-US" sz="2800" b="1" dirty="0">
              <a:solidFill>
                <a:srgbClr val="00004D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74979" lvl="1" indent="-237490" algn="just">
              <a:lnSpc>
                <a:spcPts val="2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Búsqueda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múltiple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Localizar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procesos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por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ID o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por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nombre</a:t>
            </a:r>
            <a:endParaRPr lang="en-US" sz="2800" b="1" dirty="0">
              <a:solidFill>
                <a:srgbClr val="00004D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74979" lvl="1" indent="-237490" algn="just">
              <a:lnSpc>
                <a:spcPts val="2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Planificación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por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prioridad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Encolar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y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ejecutar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procesos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según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su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prioridad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(1-10)</a:t>
            </a:r>
          </a:p>
          <a:p>
            <a:pPr marL="474979" lvl="1" indent="-237490" algn="just">
              <a:lnSpc>
                <a:spcPts val="2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Gestión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memoria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Asignar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y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liberar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bloques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memoria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dinámicamente</a:t>
            </a:r>
            <a:endParaRPr lang="en-US" sz="2800" b="1" dirty="0">
              <a:solidFill>
                <a:srgbClr val="00004D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74979" lvl="1" indent="-237490" algn="just">
              <a:lnSpc>
                <a:spcPts val="2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Visualización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Mostrar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estado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actual de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procesos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, cola de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ejecución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y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memoria</a:t>
            </a:r>
            <a:endParaRPr lang="en-US" sz="2800" b="1" dirty="0">
              <a:solidFill>
                <a:srgbClr val="00004D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74979" lvl="1" indent="-237490" algn="just">
              <a:lnSpc>
                <a:spcPts val="263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Validación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entrada: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Verificar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datos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ingresados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por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el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usuario</a:t>
            </a:r>
            <a:endParaRPr lang="en-US" sz="2800" b="1" dirty="0">
              <a:solidFill>
                <a:srgbClr val="00004D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just">
              <a:lnSpc>
                <a:spcPts val="2640"/>
              </a:lnSpc>
            </a:pPr>
            <a:endParaRPr lang="en-US" sz="2199" b="1" dirty="0">
              <a:solidFill>
                <a:srgbClr val="00004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78373" y="377324"/>
            <a:ext cx="14331254" cy="216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60954A"/>
                </a:solidFill>
                <a:latin typeface="Asset"/>
                <a:ea typeface="Asset"/>
                <a:cs typeface="Asset"/>
                <a:sym typeface="Asset"/>
              </a:rPr>
              <a:t>Requerimientos del sistema</a:t>
            </a:r>
          </a:p>
          <a:p>
            <a:pPr algn="ctr">
              <a:lnSpc>
                <a:spcPts val="4320"/>
              </a:lnSpc>
            </a:pPr>
            <a:endParaRPr lang="en-US" sz="3600">
              <a:solidFill>
                <a:srgbClr val="60954A"/>
              </a:solidFill>
              <a:latin typeface="Asset"/>
              <a:ea typeface="Asset"/>
              <a:cs typeface="Asset"/>
              <a:sym typeface="Asse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39645" y="2308098"/>
            <a:ext cx="6050776" cy="573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800" b="1" dirty="0">
                <a:solidFill>
                  <a:srgbClr val="CB1C3E"/>
                </a:solidFill>
                <a:latin typeface="Arial Bold"/>
                <a:ea typeface="Arial Bold"/>
                <a:cs typeface="Arial Bold"/>
                <a:sym typeface="Arial Bold"/>
              </a:rPr>
              <a:t>No </a:t>
            </a:r>
            <a:r>
              <a:rPr lang="en-US" sz="2800" b="1" dirty="0" err="1">
                <a:solidFill>
                  <a:srgbClr val="CB1C3E"/>
                </a:solidFill>
                <a:latin typeface="Arial Bold"/>
                <a:ea typeface="Arial Bold"/>
                <a:cs typeface="Arial Bold"/>
                <a:sym typeface="Arial Bold"/>
              </a:rPr>
              <a:t>funcionales</a:t>
            </a:r>
            <a:endParaRPr lang="en-US" sz="2800" b="1" dirty="0">
              <a:solidFill>
                <a:srgbClr val="CB1C3E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96569" lvl="1" indent="-248284" algn="just">
              <a:lnSpc>
                <a:spcPts val="275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Eficiencia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Operaciones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inserción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y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eliminación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en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tiempo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constante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O(1)</a:t>
            </a:r>
          </a:p>
          <a:p>
            <a:pPr marL="496569" lvl="1" indent="-248284" algn="just">
              <a:lnSpc>
                <a:spcPts val="2759"/>
              </a:lnSpc>
              <a:buFont typeface="Arial"/>
              <a:buChar char="•"/>
            </a:pP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Memoria: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Gestión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automática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memoria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sin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fugas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(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destructores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automáticos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)</a:t>
            </a:r>
          </a:p>
          <a:p>
            <a:pPr marL="496569" lvl="1" indent="-248284" algn="just">
              <a:lnSpc>
                <a:spcPts val="275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Usabilidad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Interfaz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menú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intuitiva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con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validación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entrada</a:t>
            </a:r>
          </a:p>
          <a:p>
            <a:pPr marL="496569" lvl="1" indent="-248284" algn="just">
              <a:lnSpc>
                <a:spcPts val="275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Escalabilidad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Límite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100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bloques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memoria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para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prevenir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saturación</a:t>
            </a:r>
            <a:endParaRPr lang="en-US" sz="2800" b="1" dirty="0">
              <a:solidFill>
                <a:srgbClr val="00004D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96569" lvl="1" indent="-248284" algn="just">
              <a:lnSpc>
                <a:spcPts val="2759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Robustez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: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Manejo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errores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y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validación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</a:t>
            </a:r>
            <a:r>
              <a:rPr lang="en-US" sz="2800" b="1" dirty="0" err="1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datos</a:t>
            </a:r>
            <a:r>
              <a:rPr lang="en-US" sz="2800" b="1" dirty="0">
                <a:solidFill>
                  <a:srgbClr val="00004D"/>
                </a:solidFill>
                <a:latin typeface="Arial Bold"/>
                <a:ea typeface="Arial Bold"/>
                <a:cs typeface="Arial Bold"/>
                <a:sym typeface="Arial Bold"/>
              </a:rPr>
              <a:t> de entrada</a:t>
            </a:r>
          </a:p>
          <a:p>
            <a:pPr algn="just">
              <a:lnSpc>
                <a:spcPts val="2760"/>
              </a:lnSpc>
            </a:pPr>
            <a:endParaRPr lang="en-US" sz="2299" b="1" dirty="0">
              <a:solidFill>
                <a:srgbClr val="00004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2060" y="4256026"/>
            <a:ext cx="2394842" cy="5743819"/>
          </a:xfrm>
          <a:custGeom>
            <a:avLst/>
            <a:gdLst/>
            <a:ahLst/>
            <a:cxnLst/>
            <a:rect l="l" t="t" r="r" b="b"/>
            <a:pathLst>
              <a:path w="2394842" h="5743819">
                <a:moveTo>
                  <a:pt x="0" y="0"/>
                </a:moveTo>
                <a:lnTo>
                  <a:pt x="2394842" y="0"/>
                </a:lnTo>
                <a:lnTo>
                  <a:pt x="2394842" y="5743819"/>
                </a:lnTo>
                <a:lnTo>
                  <a:pt x="0" y="574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4762" y="9575470"/>
            <a:ext cx="3664810" cy="489610"/>
          </a:xfrm>
          <a:custGeom>
            <a:avLst/>
            <a:gdLst/>
            <a:ahLst/>
            <a:cxnLst/>
            <a:rect l="l" t="t" r="r" b="b"/>
            <a:pathLst>
              <a:path w="3664810" h="489610">
                <a:moveTo>
                  <a:pt x="0" y="0"/>
                </a:moveTo>
                <a:lnTo>
                  <a:pt x="3664810" y="0"/>
                </a:lnTo>
                <a:lnTo>
                  <a:pt x="3664810" y="489610"/>
                </a:lnTo>
                <a:lnTo>
                  <a:pt x="0" y="48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84523">
            <a:off x="14734974" y="9782175"/>
            <a:ext cx="2324653" cy="0"/>
          </a:xfrm>
          <a:prstGeom prst="line">
            <a:avLst/>
          </a:prstGeom>
          <a:ln w="19050" cap="rnd">
            <a:solidFill>
              <a:srgbClr val="0000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4C64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9" name="Freeform 9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4C64D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949579" y="7526766"/>
            <a:ext cx="2260226" cy="2207912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r="-7357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282895" y="7620738"/>
            <a:ext cx="2379107" cy="237910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4845" y="0"/>
                  </a:moveTo>
                  <a:lnTo>
                    <a:pt x="737955" y="0"/>
                  </a:lnTo>
                  <a:cubicBezTo>
                    <a:pt x="757805" y="0"/>
                    <a:pt x="776842" y="7885"/>
                    <a:pt x="790878" y="21922"/>
                  </a:cubicBezTo>
                  <a:cubicBezTo>
                    <a:pt x="804915" y="35958"/>
                    <a:pt x="812800" y="54995"/>
                    <a:pt x="812800" y="74845"/>
                  </a:cubicBezTo>
                  <a:lnTo>
                    <a:pt x="812800" y="737955"/>
                  </a:lnTo>
                  <a:cubicBezTo>
                    <a:pt x="812800" y="757805"/>
                    <a:pt x="804915" y="776842"/>
                    <a:pt x="790878" y="790878"/>
                  </a:cubicBezTo>
                  <a:cubicBezTo>
                    <a:pt x="776842" y="804915"/>
                    <a:pt x="757805" y="812800"/>
                    <a:pt x="737955" y="812800"/>
                  </a:cubicBezTo>
                  <a:lnTo>
                    <a:pt x="74845" y="812800"/>
                  </a:lnTo>
                  <a:cubicBezTo>
                    <a:pt x="54995" y="812800"/>
                    <a:pt x="35958" y="804915"/>
                    <a:pt x="21922" y="790878"/>
                  </a:cubicBezTo>
                  <a:cubicBezTo>
                    <a:pt x="7885" y="776842"/>
                    <a:pt x="0" y="757805"/>
                    <a:pt x="0" y="737955"/>
                  </a:cubicBezTo>
                  <a:lnTo>
                    <a:pt x="0" y="74845"/>
                  </a:lnTo>
                  <a:cubicBezTo>
                    <a:pt x="0" y="54995"/>
                    <a:pt x="7885" y="35958"/>
                    <a:pt x="21922" y="21922"/>
                  </a:cubicBezTo>
                  <a:cubicBezTo>
                    <a:pt x="35958" y="7885"/>
                    <a:pt x="54995" y="0"/>
                    <a:pt x="74845" y="0"/>
                  </a:cubicBezTo>
                  <a:close/>
                </a:path>
              </a:pathLst>
            </a:custGeom>
            <a:blipFill>
              <a:blip r:embed="rId8"/>
              <a:stretch>
                <a:fillRect l="-8059" r="-119213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504762" y="3352800"/>
            <a:ext cx="4700532" cy="38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1"/>
              </a:lnSpc>
            </a:pPr>
            <a:r>
              <a:rPr lang="en-US" sz="2134" b="1" dirty="0">
                <a:solidFill>
                  <a:srgbClr val="AF4C0F"/>
                </a:solidFill>
                <a:latin typeface="Anaphora Bold"/>
                <a:ea typeface="Anaphora Bold"/>
                <a:cs typeface="Anaphora Bold"/>
                <a:sym typeface="Anaphora Bold"/>
              </a:rPr>
              <a:t>Lista </a:t>
            </a:r>
            <a:r>
              <a:rPr lang="en-US" sz="2134" b="1" dirty="0" err="1">
                <a:solidFill>
                  <a:srgbClr val="AF4C0F"/>
                </a:solidFill>
                <a:latin typeface="Anaphora Bold"/>
                <a:ea typeface="Anaphora Bold"/>
                <a:cs typeface="Anaphora Bold"/>
                <a:sym typeface="Anaphora Bold"/>
              </a:rPr>
              <a:t>Enlazada</a:t>
            </a:r>
            <a:r>
              <a:rPr lang="en-US" sz="2134" b="1" dirty="0">
                <a:solidFill>
                  <a:srgbClr val="AF4C0F"/>
                </a:solidFill>
                <a:latin typeface="Anaphora Bold"/>
                <a:ea typeface="Anaphora Bold"/>
                <a:cs typeface="Anaphora Bold"/>
                <a:sym typeface="Anaphora Bold"/>
              </a:rPr>
              <a:t> Simple (Gestor de </a:t>
            </a:r>
            <a:r>
              <a:rPr lang="en-US" sz="2134" b="1" dirty="0" err="1">
                <a:solidFill>
                  <a:srgbClr val="AF4C0F"/>
                </a:solidFill>
                <a:latin typeface="Anaphora Bold"/>
                <a:ea typeface="Anaphora Bold"/>
                <a:cs typeface="Anaphora Bold"/>
                <a:sym typeface="Anaphora Bold"/>
              </a:rPr>
              <a:t>Procesos</a:t>
            </a:r>
            <a:r>
              <a:rPr lang="en-US" sz="2134" b="1" dirty="0">
                <a:solidFill>
                  <a:srgbClr val="AF4C0F"/>
                </a:solidFill>
                <a:latin typeface="Anaphora Bold"/>
                <a:ea typeface="Anaphora Bold"/>
                <a:cs typeface="Anaphora Bold"/>
                <a:sym typeface="Anaphora Bold"/>
              </a:rPr>
              <a:t>)</a:t>
            </a:r>
          </a:p>
          <a:p>
            <a:pPr algn="just">
              <a:lnSpc>
                <a:spcPts val="2561"/>
              </a:lnSpc>
            </a:pPr>
            <a:r>
              <a:rPr lang="en-US" sz="2134" b="1" dirty="0" err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cpp</a:t>
            </a:r>
            <a:endParaRPr lang="en-US" sz="2134" b="1" dirty="0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  <a:p>
            <a:pPr algn="just">
              <a:lnSpc>
                <a:spcPts val="2561"/>
              </a:lnSpc>
            </a:pPr>
            <a:r>
              <a:rPr lang="en-US" sz="2134" b="1" dirty="0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struct </a:t>
            </a:r>
            <a:r>
              <a:rPr lang="en-US" sz="2134" b="1" dirty="0" err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Proceso</a:t>
            </a:r>
            <a:r>
              <a:rPr lang="en-US" sz="2134" b="1" dirty="0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 {</a:t>
            </a:r>
          </a:p>
          <a:p>
            <a:pPr algn="just">
              <a:lnSpc>
                <a:spcPts val="2561"/>
              </a:lnSpc>
            </a:pPr>
            <a:r>
              <a:rPr lang="en-US" sz="2134" b="1" dirty="0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   int id;</a:t>
            </a:r>
          </a:p>
          <a:p>
            <a:pPr algn="just">
              <a:lnSpc>
                <a:spcPts val="2561"/>
              </a:lnSpc>
            </a:pPr>
            <a:r>
              <a:rPr lang="en-US" sz="2134" b="1" dirty="0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   string </a:t>
            </a:r>
            <a:r>
              <a:rPr lang="en-US" sz="2134" b="1" dirty="0" err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nombre</a:t>
            </a:r>
            <a:r>
              <a:rPr lang="en-US" sz="2134" b="1" dirty="0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;</a:t>
            </a:r>
          </a:p>
          <a:p>
            <a:pPr algn="just">
              <a:lnSpc>
                <a:spcPts val="2561"/>
              </a:lnSpc>
            </a:pPr>
            <a:r>
              <a:rPr lang="en-US" sz="2134" b="1" dirty="0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   int </a:t>
            </a:r>
            <a:r>
              <a:rPr lang="en-US" sz="2134" b="1" dirty="0" err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prioridad</a:t>
            </a:r>
            <a:r>
              <a:rPr lang="en-US" sz="2134" b="1" dirty="0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;</a:t>
            </a:r>
          </a:p>
          <a:p>
            <a:pPr algn="just">
              <a:lnSpc>
                <a:spcPts val="2561"/>
              </a:lnSpc>
            </a:pPr>
            <a:r>
              <a:rPr lang="en-US" sz="2134" b="1" dirty="0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   </a:t>
            </a:r>
            <a:r>
              <a:rPr lang="en-US" sz="2134" b="1" dirty="0" err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Proceso</a:t>
            </a:r>
            <a:r>
              <a:rPr lang="en-US" sz="2134" b="1" dirty="0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* </a:t>
            </a:r>
            <a:r>
              <a:rPr lang="en-US" sz="2134" b="1" dirty="0" err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siguiente</a:t>
            </a:r>
            <a:r>
              <a:rPr lang="en-US" sz="2134" b="1" dirty="0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;</a:t>
            </a:r>
          </a:p>
          <a:p>
            <a:pPr algn="just">
              <a:lnSpc>
                <a:spcPts val="2561"/>
              </a:lnSpc>
            </a:pPr>
            <a:r>
              <a:rPr lang="en-US" sz="2134" b="1" dirty="0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};</a:t>
            </a:r>
          </a:p>
          <a:p>
            <a:pPr algn="just">
              <a:lnSpc>
                <a:spcPts val="2561"/>
              </a:lnSpc>
            </a:pPr>
            <a:endParaRPr lang="en-US" sz="2134" b="1" dirty="0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  <a:p>
            <a:pPr algn="just">
              <a:lnSpc>
                <a:spcPts val="2561"/>
              </a:lnSpc>
            </a:pPr>
            <a:endParaRPr lang="en-US" sz="2134" b="1" dirty="0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  <a:p>
            <a:pPr algn="just">
              <a:lnSpc>
                <a:spcPts val="2561"/>
              </a:lnSpc>
            </a:pPr>
            <a:endParaRPr lang="en-US" sz="2134" b="1" dirty="0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44698" y="570537"/>
            <a:ext cx="16598605" cy="189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CB1C3E"/>
                </a:solidFill>
                <a:latin typeface="Asset"/>
                <a:ea typeface="Asset"/>
                <a:cs typeface="Asset"/>
                <a:sym typeface="Asset"/>
              </a:rPr>
              <a:t>Estructuras de datos propuestas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31752" y="3352796"/>
            <a:ext cx="4700532" cy="38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CB1C3E"/>
                </a:solidFill>
                <a:latin typeface="Anaphora Bold"/>
                <a:ea typeface="Anaphora Bold"/>
                <a:cs typeface="Anaphora Bold"/>
                <a:sym typeface="Anaphora Bold"/>
              </a:rPr>
              <a:t>Cola de Prioridad Personalizada (Planificador CPU)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cpp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cpp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struct NodoCola {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   Proceso* proceso;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   NodoCola* siguiente;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};</a:t>
            </a:r>
          </a:p>
          <a:p>
            <a:pPr algn="just">
              <a:lnSpc>
                <a:spcPts val="2561"/>
              </a:lnSpc>
            </a:pPr>
            <a:endParaRPr lang="en-US" sz="2134" b="1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  <a:p>
            <a:pPr algn="just">
              <a:lnSpc>
                <a:spcPts val="2561"/>
              </a:lnSpc>
            </a:pPr>
            <a:endParaRPr lang="en-US" sz="2134" b="1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  <a:p>
            <a:pPr algn="just">
              <a:lnSpc>
                <a:spcPts val="2561"/>
              </a:lnSpc>
            </a:pPr>
            <a:endParaRPr lang="en-US" sz="2134" b="1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  <a:p>
            <a:pPr algn="just">
              <a:lnSpc>
                <a:spcPts val="2561"/>
              </a:lnSpc>
            </a:pPr>
            <a:endParaRPr lang="en-US" sz="2134" b="1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58743" y="3352796"/>
            <a:ext cx="4700532" cy="421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5B5D61"/>
                </a:solidFill>
                <a:latin typeface="Anaphora Bold"/>
                <a:ea typeface="Anaphora Bold"/>
                <a:cs typeface="Anaphora Bold"/>
                <a:sym typeface="Anaphora Bold"/>
              </a:rPr>
              <a:t>Pila Implementada con Lista Enlazada (Gestor de Memoria)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cpp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cpp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struct BloqueMemoria {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   int id;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   BloqueMemoria* siguiente;</a:t>
            </a:r>
          </a:p>
          <a:p>
            <a:pPr algn="just">
              <a:lnSpc>
                <a:spcPts val="2561"/>
              </a:lnSpc>
            </a:pPr>
            <a:r>
              <a:rPr lang="en-US" sz="2134" b="1">
                <a:solidFill>
                  <a:srgbClr val="00004D"/>
                </a:solidFill>
                <a:latin typeface="Anaphora Bold"/>
                <a:ea typeface="Anaphora Bold"/>
                <a:cs typeface="Anaphora Bold"/>
                <a:sym typeface="Anaphora Bold"/>
              </a:rPr>
              <a:t>};</a:t>
            </a:r>
          </a:p>
          <a:p>
            <a:pPr algn="just">
              <a:lnSpc>
                <a:spcPts val="2561"/>
              </a:lnSpc>
            </a:pPr>
            <a:endParaRPr lang="en-US" sz="2134" b="1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  <a:p>
            <a:pPr algn="just">
              <a:lnSpc>
                <a:spcPts val="2561"/>
              </a:lnSpc>
            </a:pPr>
            <a:endParaRPr lang="en-US" sz="2134" b="1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  <a:p>
            <a:pPr algn="just">
              <a:lnSpc>
                <a:spcPts val="2561"/>
              </a:lnSpc>
            </a:pPr>
            <a:endParaRPr lang="en-US" sz="2134" b="1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  <a:p>
            <a:pPr algn="just">
              <a:lnSpc>
                <a:spcPts val="2561"/>
              </a:lnSpc>
            </a:pPr>
            <a:endParaRPr lang="en-US" sz="2134" b="1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  <a:p>
            <a:pPr algn="just">
              <a:lnSpc>
                <a:spcPts val="2561"/>
              </a:lnSpc>
            </a:pPr>
            <a:endParaRPr lang="en-US" sz="2134" b="1">
              <a:solidFill>
                <a:srgbClr val="00004D"/>
              </a:solidFill>
              <a:latin typeface="Anaphora Bold"/>
              <a:ea typeface="Anaphora Bold"/>
              <a:cs typeface="Anaphora Bold"/>
              <a:sym typeface="Anaphora Bold"/>
            </a:endParaRPr>
          </a:p>
        </p:txBody>
      </p:sp>
      <p:sp>
        <p:nvSpPr>
          <p:cNvPr id="19" name="AutoShape 19"/>
          <p:cNvSpPr/>
          <p:nvPr/>
        </p:nvSpPr>
        <p:spPr>
          <a:xfrm flipV="1">
            <a:off x="6557719" y="3328035"/>
            <a:ext cx="0" cy="2753945"/>
          </a:xfrm>
          <a:prstGeom prst="line">
            <a:avLst/>
          </a:prstGeom>
          <a:ln w="38100" cap="flat">
            <a:solidFill>
              <a:srgbClr val="0652B4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12003759" y="3328035"/>
            <a:ext cx="0" cy="2753945"/>
          </a:xfrm>
          <a:prstGeom prst="line">
            <a:avLst/>
          </a:prstGeom>
          <a:ln w="38100" cap="flat">
            <a:solidFill>
              <a:srgbClr val="0652B4"/>
            </a:solidFill>
            <a:prstDash val="lgDash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31160" y="4256026"/>
            <a:ext cx="2394842" cy="5743819"/>
          </a:xfrm>
          <a:custGeom>
            <a:avLst/>
            <a:gdLst/>
            <a:ahLst/>
            <a:cxnLst/>
            <a:rect l="l" t="t" r="r" b="b"/>
            <a:pathLst>
              <a:path w="2394842" h="5743819">
                <a:moveTo>
                  <a:pt x="0" y="0"/>
                </a:moveTo>
                <a:lnTo>
                  <a:pt x="2394842" y="0"/>
                </a:lnTo>
                <a:lnTo>
                  <a:pt x="2394842" y="5743819"/>
                </a:lnTo>
                <a:lnTo>
                  <a:pt x="0" y="574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4762" y="9575470"/>
            <a:ext cx="3664810" cy="489610"/>
          </a:xfrm>
          <a:custGeom>
            <a:avLst/>
            <a:gdLst/>
            <a:ahLst/>
            <a:cxnLst/>
            <a:rect l="l" t="t" r="r" b="b"/>
            <a:pathLst>
              <a:path w="3664810" h="489610">
                <a:moveTo>
                  <a:pt x="0" y="0"/>
                </a:moveTo>
                <a:lnTo>
                  <a:pt x="3664810" y="0"/>
                </a:lnTo>
                <a:lnTo>
                  <a:pt x="3664810" y="489610"/>
                </a:lnTo>
                <a:lnTo>
                  <a:pt x="0" y="48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84523">
            <a:off x="14734974" y="9782175"/>
            <a:ext cx="2324653" cy="0"/>
          </a:xfrm>
          <a:prstGeom prst="line">
            <a:avLst/>
          </a:prstGeom>
          <a:ln w="19050" cap="rnd">
            <a:solidFill>
              <a:srgbClr val="0000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4C64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9" name="Freeform 9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4C64D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949579" y="7526766"/>
            <a:ext cx="2260226" cy="2207912"/>
            <a:chOff x="0" y="0"/>
            <a:chExt cx="4828540" cy="4716780"/>
          </a:xfrm>
        </p:grpSpPr>
        <p:sp>
          <p:nvSpPr>
            <p:cNvPr id="12" name="Freeform 12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-3483" t="-7127" r="-2725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504762" y="3145266"/>
            <a:ext cx="4633812" cy="381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CB1C3E"/>
                </a:solidFill>
                <a:latin typeface="Arial"/>
                <a:ea typeface="Arial"/>
                <a:cs typeface="Arial"/>
                <a:sym typeface="Arial"/>
              </a:rPr>
              <a:t>Lista Enlazada para Procesos</a:t>
            </a:r>
          </a:p>
          <a:p>
            <a:pPr marL="453390" lvl="1" indent="-226695" algn="just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Inserción y eliminación eficientes: Permite agregar o quitar procesos al inicio en tiempo constante O(1).</a:t>
            </a:r>
          </a:p>
          <a:p>
            <a:pPr marL="453390" lvl="1" indent="-226695" algn="just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Tamaño dinámico: No requiere un tamaño predefinido; se adapta al número de procesos activos.</a:t>
            </a:r>
          </a:p>
          <a:p>
            <a:pPr marL="453390" lvl="1" indent="-226695" algn="just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00004D"/>
                </a:solidFill>
                <a:latin typeface="Arial"/>
                <a:ea typeface="Arial"/>
                <a:cs typeface="Arial"/>
                <a:sym typeface="Arial"/>
              </a:rPr>
              <a:t>Sencilla de implementar: Ideal para manejar operaciones básicas como crear, leer, actualizar y eliminar procesos (CRUD).</a:t>
            </a:r>
          </a:p>
          <a:p>
            <a:pPr algn="just">
              <a:lnSpc>
                <a:spcPts val="2520"/>
              </a:lnSpc>
            </a:pPr>
            <a:endParaRPr lang="en-US" sz="2100">
              <a:solidFill>
                <a:srgbClr val="0000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2895" y="7620738"/>
            <a:ext cx="2379107" cy="237910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4845" y="0"/>
                  </a:moveTo>
                  <a:lnTo>
                    <a:pt x="737955" y="0"/>
                  </a:lnTo>
                  <a:cubicBezTo>
                    <a:pt x="757805" y="0"/>
                    <a:pt x="776842" y="7885"/>
                    <a:pt x="790878" y="21922"/>
                  </a:cubicBezTo>
                  <a:cubicBezTo>
                    <a:pt x="804915" y="35958"/>
                    <a:pt x="812800" y="54995"/>
                    <a:pt x="812800" y="74845"/>
                  </a:cubicBezTo>
                  <a:lnTo>
                    <a:pt x="812800" y="737955"/>
                  </a:lnTo>
                  <a:cubicBezTo>
                    <a:pt x="812800" y="757805"/>
                    <a:pt x="804915" y="776842"/>
                    <a:pt x="790878" y="790878"/>
                  </a:cubicBezTo>
                  <a:cubicBezTo>
                    <a:pt x="776842" y="804915"/>
                    <a:pt x="757805" y="812800"/>
                    <a:pt x="737955" y="812800"/>
                  </a:cubicBezTo>
                  <a:lnTo>
                    <a:pt x="74845" y="812800"/>
                  </a:lnTo>
                  <a:cubicBezTo>
                    <a:pt x="54995" y="812800"/>
                    <a:pt x="35958" y="804915"/>
                    <a:pt x="21922" y="790878"/>
                  </a:cubicBezTo>
                  <a:cubicBezTo>
                    <a:pt x="7885" y="776842"/>
                    <a:pt x="0" y="757805"/>
                    <a:pt x="0" y="737955"/>
                  </a:cubicBezTo>
                  <a:lnTo>
                    <a:pt x="0" y="74845"/>
                  </a:lnTo>
                  <a:cubicBezTo>
                    <a:pt x="0" y="54995"/>
                    <a:pt x="7885" y="35958"/>
                    <a:pt x="21922" y="21922"/>
                  </a:cubicBezTo>
                  <a:cubicBezTo>
                    <a:pt x="35958" y="7885"/>
                    <a:pt x="54995" y="0"/>
                    <a:pt x="74845" y="0"/>
                  </a:cubicBezTo>
                  <a:close/>
                </a:path>
              </a:pathLst>
            </a:custGeom>
            <a:blipFill>
              <a:blip r:embed="rId8"/>
              <a:stretch>
                <a:fillRect l="-38832" r="-3883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018324" y="570537"/>
            <a:ext cx="14251351" cy="21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700">
                <a:solidFill>
                  <a:srgbClr val="DFA357"/>
                </a:solidFill>
                <a:latin typeface="Asset"/>
                <a:ea typeface="Asset"/>
                <a:cs typeface="Asset"/>
                <a:sym typeface="Asset"/>
              </a:rPr>
              <a:t>Justificación de la elección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25734" y="2641603"/>
            <a:ext cx="4633812" cy="4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</a:pPr>
            <a:r>
              <a:rPr lang="en-US" sz="2199">
                <a:solidFill>
                  <a:srgbClr val="CB1C3E"/>
                </a:solidFill>
                <a:latin typeface="Arial"/>
                <a:ea typeface="Arial"/>
                <a:cs typeface="Arial"/>
                <a:sym typeface="Arial"/>
              </a:rPr>
              <a:t>Cola de Prioridad Personalizada</a:t>
            </a:r>
          </a:p>
          <a:p>
            <a:pPr marL="474979" lvl="1" indent="-237490" algn="just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Ordenamiento automático: Los procesos se mantienen organizados por su nivel de prioridad.</a:t>
            </a:r>
          </a:p>
          <a:p>
            <a:pPr marL="474979" lvl="1" indent="-237490" algn="just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Planificación eficiente: Siempre se atiende primero al proceso con mayor prioridad.</a:t>
            </a:r>
          </a:p>
          <a:p>
            <a:pPr marL="474979" lvl="1" indent="-237490" algn="just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Diseñada a medida: Se adapta fácilmente a las necesidades de cualquier algoritmo de planificación de procesos.</a:t>
            </a:r>
          </a:p>
          <a:p>
            <a:pPr algn="just">
              <a:lnSpc>
                <a:spcPts val="2640"/>
              </a:lnSpc>
            </a:pPr>
            <a:endParaRPr lang="en-US"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40930" y="3145266"/>
            <a:ext cx="4390548" cy="476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100">
                <a:solidFill>
                  <a:srgbClr val="CB1C3E"/>
                </a:solidFill>
                <a:latin typeface="Arial"/>
                <a:ea typeface="Arial"/>
                <a:cs typeface="Arial"/>
                <a:sym typeface="Arial"/>
              </a:rPr>
              <a:t>Pila para Gestión de Memoria</a:t>
            </a:r>
          </a:p>
          <a:p>
            <a:pPr marL="453390" lvl="1" indent="-226695" algn="just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LIFO (Último en entrar, primero en salir): Los bloques de memoria más recientes se liberan primero, como ocurre en la mayoría de sistemas.</a:t>
            </a:r>
          </a:p>
          <a:p>
            <a:pPr marL="453390" lvl="1" indent="-226695" algn="just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Operaciones rápidas: Las operaciones de push y pop son eficientes para asignar o liberar memoria.</a:t>
            </a:r>
          </a:p>
          <a:p>
            <a:pPr marL="453390" lvl="1" indent="-226695" algn="just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de límites: Se puede establecer un límite máximo para evitar desbordamientos o errores de memoria.</a:t>
            </a:r>
          </a:p>
          <a:p>
            <a:pPr algn="just">
              <a:lnSpc>
                <a:spcPts val="2520"/>
              </a:lnSpc>
            </a:pPr>
            <a:endParaRPr lang="en-US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AutoShape 19"/>
          <p:cNvSpPr/>
          <p:nvPr/>
        </p:nvSpPr>
        <p:spPr>
          <a:xfrm flipV="1">
            <a:off x="6557719" y="2689228"/>
            <a:ext cx="0" cy="3744956"/>
          </a:xfrm>
          <a:prstGeom prst="line">
            <a:avLst/>
          </a:prstGeom>
          <a:ln w="38100" cap="flat">
            <a:solidFill>
              <a:srgbClr val="0652B4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11878646" y="2689228"/>
            <a:ext cx="0" cy="3744956"/>
          </a:xfrm>
          <a:prstGeom prst="line">
            <a:avLst/>
          </a:prstGeom>
          <a:ln w="38100" cap="flat">
            <a:solidFill>
              <a:srgbClr val="0652B4"/>
            </a:solidFill>
            <a:prstDash val="lgDash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571425" y="538137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243457" y="3512067"/>
            <a:ext cx="8542469" cy="5098518"/>
          </a:xfrm>
          <a:custGeom>
            <a:avLst/>
            <a:gdLst/>
            <a:ahLst/>
            <a:cxnLst/>
            <a:rect l="l" t="t" r="r" b="b"/>
            <a:pathLst>
              <a:path w="8542469" h="5098518">
                <a:moveTo>
                  <a:pt x="0" y="0"/>
                </a:moveTo>
                <a:lnTo>
                  <a:pt x="8542469" y="0"/>
                </a:lnTo>
                <a:lnTo>
                  <a:pt x="8542469" y="5098518"/>
                </a:lnTo>
                <a:lnTo>
                  <a:pt x="0" y="5098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62810" y="1602117"/>
            <a:ext cx="6066186" cy="2391150"/>
          </a:xfrm>
          <a:custGeom>
            <a:avLst/>
            <a:gdLst/>
            <a:ahLst/>
            <a:cxnLst/>
            <a:rect l="l" t="t" r="r" b="b"/>
            <a:pathLst>
              <a:path w="6066186" h="2391150">
                <a:moveTo>
                  <a:pt x="0" y="0"/>
                </a:moveTo>
                <a:lnTo>
                  <a:pt x="6066185" y="0"/>
                </a:lnTo>
                <a:lnTo>
                  <a:pt x="6066185" y="2391150"/>
                </a:lnTo>
                <a:lnTo>
                  <a:pt x="0" y="239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2734" r="-3759" b="-145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447227" y="4126617"/>
            <a:ext cx="6066186" cy="2588019"/>
          </a:xfrm>
          <a:custGeom>
            <a:avLst/>
            <a:gdLst/>
            <a:ahLst/>
            <a:cxnLst/>
            <a:rect l="l" t="t" r="r" b="b"/>
            <a:pathLst>
              <a:path w="6066186" h="2588019">
                <a:moveTo>
                  <a:pt x="0" y="0"/>
                </a:moveTo>
                <a:lnTo>
                  <a:pt x="6066185" y="0"/>
                </a:lnTo>
                <a:lnTo>
                  <a:pt x="6066185" y="2588019"/>
                </a:lnTo>
                <a:lnTo>
                  <a:pt x="0" y="25880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62810" y="6847986"/>
            <a:ext cx="6066186" cy="2516822"/>
          </a:xfrm>
          <a:custGeom>
            <a:avLst/>
            <a:gdLst/>
            <a:ahLst/>
            <a:cxnLst/>
            <a:rect l="l" t="t" r="r" b="b"/>
            <a:pathLst>
              <a:path w="6066186" h="2516822">
                <a:moveTo>
                  <a:pt x="0" y="0"/>
                </a:moveTo>
                <a:lnTo>
                  <a:pt x="6066185" y="0"/>
                </a:lnTo>
                <a:lnTo>
                  <a:pt x="6066185" y="2516822"/>
                </a:lnTo>
                <a:lnTo>
                  <a:pt x="0" y="2516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10544" y="723900"/>
            <a:ext cx="1704454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6271" y="2511942"/>
            <a:ext cx="315694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Insertar Proceso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49630" y="137187"/>
            <a:ext cx="1188739" cy="277174"/>
          </a:xfrm>
          <a:custGeom>
            <a:avLst/>
            <a:gdLst/>
            <a:ahLst/>
            <a:cxnLst/>
            <a:rect l="l" t="t" r="r" b="b"/>
            <a:pathLst>
              <a:path w="1188739" h="277174">
                <a:moveTo>
                  <a:pt x="0" y="0"/>
                </a:moveTo>
                <a:lnTo>
                  <a:pt x="1188740" y="0"/>
                </a:lnTo>
                <a:lnTo>
                  <a:pt x="1188740" y="277174"/>
                </a:lnTo>
                <a:lnTo>
                  <a:pt x="0" y="27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571425" y="538137"/>
            <a:ext cx="17068950" cy="9210750"/>
            <a:chOff x="0" y="0"/>
            <a:chExt cx="22758600" cy="12281000"/>
          </a:xfrm>
        </p:grpSpPr>
        <p:sp>
          <p:nvSpPr>
            <p:cNvPr id="4" name="Freeform 4"/>
            <p:cNvSpPr/>
            <p:nvPr/>
          </p:nvSpPr>
          <p:spPr>
            <a:xfrm>
              <a:off x="38100" y="38100"/>
              <a:ext cx="22682454" cy="12204827"/>
            </a:xfrm>
            <a:custGeom>
              <a:avLst/>
              <a:gdLst/>
              <a:ahLst/>
              <a:cxnLst/>
              <a:rect l="l" t="t" r="r" b="b"/>
              <a:pathLst>
                <a:path w="22682454" h="12204827">
                  <a:moveTo>
                    <a:pt x="22682454" y="414528"/>
                  </a:moveTo>
                  <a:cubicBezTo>
                    <a:pt x="22682454" y="185674"/>
                    <a:pt x="22496399" y="0"/>
                    <a:pt x="22266783" y="0"/>
                  </a:cubicBezTo>
                  <a:lnTo>
                    <a:pt x="415671" y="0"/>
                  </a:lnTo>
                  <a:cubicBezTo>
                    <a:pt x="186055" y="0"/>
                    <a:pt x="0" y="185547"/>
                    <a:pt x="0" y="414528"/>
                  </a:cubicBezTo>
                  <a:lnTo>
                    <a:pt x="0" y="11790299"/>
                  </a:lnTo>
                  <a:cubicBezTo>
                    <a:pt x="0" y="12019153"/>
                    <a:pt x="186055" y="12204827"/>
                    <a:pt x="415671" y="12204827"/>
                  </a:cubicBezTo>
                  <a:lnTo>
                    <a:pt x="22266783" y="12204827"/>
                  </a:lnTo>
                  <a:cubicBezTo>
                    <a:pt x="22496399" y="12204827"/>
                    <a:pt x="22682454" y="12019280"/>
                    <a:pt x="22682454" y="11790299"/>
                  </a:cubicBezTo>
                  <a:close/>
                </a:path>
              </a:pathLst>
            </a:custGeom>
            <a:solidFill>
              <a:srgbClr val="D5E6F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2758654" cy="12281027"/>
            </a:xfrm>
            <a:custGeom>
              <a:avLst/>
              <a:gdLst/>
              <a:ahLst/>
              <a:cxnLst/>
              <a:rect l="l" t="t" r="r" b="b"/>
              <a:pathLst>
                <a:path w="22758654" h="12281027">
                  <a:moveTo>
                    <a:pt x="22682454" y="452628"/>
                  </a:moveTo>
                  <a:cubicBezTo>
                    <a:pt x="22682454" y="244856"/>
                    <a:pt x="22513544" y="76200"/>
                    <a:pt x="22304883" y="76200"/>
                  </a:cubicBezTo>
                  <a:lnTo>
                    <a:pt x="22304883" y="38100"/>
                  </a:lnTo>
                  <a:lnTo>
                    <a:pt x="22304883" y="76200"/>
                  </a:lnTo>
                  <a:lnTo>
                    <a:pt x="453771" y="76200"/>
                  </a:lnTo>
                  <a:cubicBezTo>
                    <a:pt x="245110" y="76200"/>
                    <a:pt x="76200" y="244856"/>
                    <a:pt x="76200" y="452628"/>
                  </a:cubicBezTo>
                  <a:lnTo>
                    <a:pt x="38100" y="452628"/>
                  </a:lnTo>
                  <a:lnTo>
                    <a:pt x="76200" y="452628"/>
                  </a:lnTo>
                  <a:lnTo>
                    <a:pt x="76200" y="11828399"/>
                  </a:lnTo>
                  <a:lnTo>
                    <a:pt x="38100" y="11828399"/>
                  </a:lnTo>
                  <a:lnTo>
                    <a:pt x="76200" y="11828399"/>
                  </a:lnTo>
                  <a:cubicBezTo>
                    <a:pt x="76200" y="12036171"/>
                    <a:pt x="245110" y="12204827"/>
                    <a:pt x="453771" y="12204827"/>
                  </a:cubicBezTo>
                  <a:lnTo>
                    <a:pt x="453771" y="12242927"/>
                  </a:lnTo>
                  <a:lnTo>
                    <a:pt x="453771" y="12204827"/>
                  </a:lnTo>
                  <a:lnTo>
                    <a:pt x="22304883" y="12204827"/>
                  </a:lnTo>
                  <a:lnTo>
                    <a:pt x="22304883" y="12242927"/>
                  </a:lnTo>
                  <a:lnTo>
                    <a:pt x="22304883" y="12204827"/>
                  </a:lnTo>
                  <a:cubicBezTo>
                    <a:pt x="22513545" y="12204827"/>
                    <a:pt x="22682454" y="12036171"/>
                    <a:pt x="22682454" y="11828399"/>
                  </a:cubicBezTo>
                  <a:lnTo>
                    <a:pt x="22720554" y="11828399"/>
                  </a:lnTo>
                  <a:lnTo>
                    <a:pt x="22682454" y="11828399"/>
                  </a:lnTo>
                  <a:lnTo>
                    <a:pt x="22682454" y="452628"/>
                  </a:lnTo>
                  <a:lnTo>
                    <a:pt x="22720554" y="452628"/>
                  </a:lnTo>
                  <a:lnTo>
                    <a:pt x="22682454" y="452628"/>
                  </a:lnTo>
                  <a:moveTo>
                    <a:pt x="22758654" y="452628"/>
                  </a:moveTo>
                  <a:lnTo>
                    <a:pt x="22758654" y="11828399"/>
                  </a:lnTo>
                  <a:cubicBezTo>
                    <a:pt x="22758654" y="12078462"/>
                    <a:pt x="22555454" y="12281027"/>
                    <a:pt x="22304883" y="12281027"/>
                  </a:cubicBezTo>
                  <a:lnTo>
                    <a:pt x="453771" y="12281027"/>
                  </a:lnTo>
                  <a:cubicBezTo>
                    <a:pt x="203200" y="12281027"/>
                    <a:pt x="0" y="12078462"/>
                    <a:pt x="0" y="11828399"/>
                  </a:cubicBezTo>
                  <a:lnTo>
                    <a:pt x="0" y="452628"/>
                  </a:lnTo>
                  <a:cubicBezTo>
                    <a:pt x="0" y="202565"/>
                    <a:pt x="203200" y="0"/>
                    <a:pt x="453771" y="0"/>
                  </a:cubicBezTo>
                  <a:lnTo>
                    <a:pt x="453771" y="38100"/>
                  </a:lnTo>
                  <a:lnTo>
                    <a:pt x="453771" y="0"/>
                  </a:lnTo>
                  <a:lnTo>
                    <a:pt x="22304883" y="0"/>
                  </a:lnTo>
                  <a:cubicBezTo>
                    <a:pt x="22555327" y="0"/>
                    <a:pt x="22758654" y="202565"/>
                    <a:pt x="22758654" y="452628"/>
                  </a:cubicBez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-667968" y="4458463"/>
            <a:ext cx="4288478" cy="5590944"/>
          </a:xfrm>
          <a:custGeom>
            <a:avLst/>
            <a:gdLst/>
            <a:ahLst/>
            <a:cxnLst/>
            <a:rect l="l" t="t" r="r" b="b"/>
            <a:pathLst>
              <a:path w="4288478" h="5590944">
                <a:moveTo>
                  <a:pt x="0" y="0"/>
                </a:moveTo>
                <a:lnTo>
                  <a:pt x="4288478" y="0"/>
                </a:lnTo>
                <a:lnTo>
                  <a:pt x="4288478" y="5590944"/>
                </a:lnTo>
                <a:lnTo>
                  <a:pt x="0" y="5590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1169" y="4728221"/>
            <a:ext cx="918750" cy="830550"/>
            <a:chOff x="0" y="0"/>
            <a:chExt cx="1225000" cy="1107400"/>
          </a:xfrm>
        </p:grpSpPr>
        <p:sp>
          <p:nvSpPr>
            <p:cNvPr id="8" name="Freeform 8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0" y="515620"/>
                  </a:moveTo>
                  <a:lnTo>
                    <a:pt x="519303" y="0"/>
                  </a:lnTo>
                  <a:lnTo>
                    <a:pt x="519303" y="257810"/>
                  </a:lnTo>
                  <a:lnTo>
                    <a:pt x="1148842" y="257810"/>
                  </a:lnTo>
                  <a:lnTo>
                    <a:pt x="1148842" y="773430"/>
                  </a:lnTo>
                  <a:lnTo>
                    <a:pt x="519303" y="773430"/>
                  </a:lnTo>
                  <a:lnTo>
                    <a:pt x="519303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-3048"/>
              <a:ext cx="1225042" cy="1113536"/>
            </a:xfrm>
            <a:custGeom>
              <a:avLst/>
              <a:gdLst/>
              <a:ahLst/>
              <a:cxnLst/>
              <a:rect l="l" t="t" r="r" b="b"/>
              <a:pathLst>
                <a:path w="1225042" h="1113536">
                  <a:moveTo>
                    <a:pt x="11303" y="529717"/>
                  </a:moveTo>
                  <a:lnTo>
                    <a:pt x="530479" y="14097"/>
                  </a:lnTo>
                  <a:cubicBezTo>
                    <a:pt x="541401" y="3302"/>
                    <a:pt x="557784" y="0"/>
                    <a:pt x="572008" y="5969"/>
                  </a:cubicBezTo>
                  <a:cubicBezTo>
                    <a:pt x="586232" y="11938"/>
                    <a:pt x="595503" y="25781"/>
                    <a:pt x="595503" y="41148"/>
                  </a:cubicBezTo>
                  <a:lnTo>
                    <a:pt x="595503" y="298958"/>
                  </a:lnTo>
                  <a:lnTo>
                    <a:pt x="557403" y="298958"/>
                  </a:lnTo>
                  <a:lnTo>
                    <a:pt x="557403" y="260858"/>
                  </a:lnTo>
                  <a:lnTo>
                    <a:pt x="1186942" y="260858"/>
                  </a:lnTo>
                  <a:cubicBezTo>
                    <a:pt x="1208024" y="260858"/>
                    <a:pt x="1225042" y="277876"/>
                    <a:pt x="1225042" y="298958"/>
                  </a:cubicBezTo>
                  <a:lnTo>
                    <a:pt x="1225042" y="814578"/>
                  </a:lnTo>
                  <a:cubicBezTo>
                    <a:pt x="1225042" y="835660"/>
                    <a:pt x="1208024" y="852678"/>
                    <a:pt x="1186942" y="852678"/>
                  </a:cubicBezTo>
                  <a:lnTo>
                    <a:pt x="557403" y="852678"/>
                  </a:lnTo>
                  <a:lnTo>
                    <a:pt x="557403" y="814578"/>
                  </a:lnTo>
                  <a:lnTo>
                    <a:pt x="595503" y="814578"/>
                  </a:lnTo>
                  <a:lnTo>
                    <a:pt x="595503" y="1072388"/>
                  </a:lnTo>
                  <a:cubicBezTo>
                    <a:pt x="595503" y="1087755"/>
                    <a:pt x="586232" y="1101598"/>
                    <a:pt x="572008" y="1107567"/>
                  </a:cubicBezTo>
                  <a:cubicBezTo>
                    <a:pt x="557784" y="1113536"/>
                    <a:pt x="541401" y="1110234"/>
                    <a:pt x="530479" y="1099439"/>
                  </a:cubicBezTo>
                  <a:lnTo>
                    <a:pt x="11303" y="583819"/>
                  </a:lnTo>
                  <a:cubicBezTo>
                    <a:pt x="4064" y="576580"/>
                    <a:pt x="0" y="566928"/>
                    <a:pt x="0" y="556768"/>
                  </a:cubicBezTo>
                  <a:cubicBezTo>
                    <a:pt x="0" y="546608"/>
                    <a:pt x="4064" y="536829"/>
                    <a:pt x="11303" y="529717"/>
                  </a:cubicBezTo>
                  <a:moveTo>
                    <a:pt x="65024" y="583819"/>
                  </a:moveTo>
                  <a:lnTo>
                    <a:pt x="38100" y="556768"/>
                  </a:lnTo>
                  <a:lnTo>
                    <a:pt x="64897" y="529717"/>
                  </a:lnTo>
                  <a:lnTo>
                    <a:pt x="584200" y="1045337"/>
                  </a:lnTo>
                  <a:lnTo>
                    <a:pt x="557403" y="1072388"/>
                  </a:lnTo>
                  <a:lnTo>
                    <a:pt x="519303" y="1072388"/>
                  </a:lnTo>
                  <a:lnTo>
                    <a:pt x="519303" y="814578"/>
                  </a:lnTo>
                  <a:cubicBezTo>
                    <a:pt x="519303" y="793496"/>
                    <a:pt x="536321" y="776478"/>
                    <a:pt x="557403" y="776478"/>
                  </a:cubicBezTo>
                  <a:lnTo>
                    <a:pt x="1186942" y="776478"/>
                  </a:lnTo>
                  <a:lnTo>
                    <a:pt x="1186942" y="814578"/>
                  </a:lnTo>
                  <a:lnTo>
                    <a:pt x="1148842" y="814578"/>
                  </a:lnTo>
                  <a:lnTo>
                    <a:pt x="1148842" y="298958"/>
                  </a:lnTo>
                  <a:lnTo>
                    <a:pt x="1186942" y="298958"/>
                  </a:lnTo>
                  <a:lnTo>
                    <a:pt x="1186942" y="337058"/>
                  </a:lnTo>
                  <a:lnTo>
                    <a:pt x="557403" y="337058"/>
                  </a:lnTo>
                  <a:cubicBezTo>
                    <a:pt x="536321" y="337058"/>
                    <a:pt x="519303" y="320040"/>
                    <a:pt x="519303" y="298958"/>
                  </a:cubicBezTo>
                  <a:lnTo>
                    <a:pt x="519303" y="41148"/>
                  </a:lnTo>
                  <a:lnTo>
                    <a:pt x="557403" y="41148"/>
                  </a:lnTo>
                  <a:lnTo>
                    <a:pt x="584200" y="68199"/>
                  </a:lnTo>
                  <a:lnTo>
                    <a:pt x="64897" y="583819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174713" y="4728221"/>
            <a:ext cx="918750" cy="830550"/>
            <a:chOff x="0" y="0"/>
            <a:chExt cx="1225000" cy="1107400"/>
          </a:xfrm>
        </p:grpSpPr>
        <p:sp>
          <p:nvSpPr>
            <p:cNvPr id="11" name="Freeform 11"/>
            <p:cNvSpPr/>
            <p:nvPr/>
          </p:nvSpPr>
          <p:spPr>
            <a:xfrm>
              <a:off x="38100" y="38100"/>
              <a:ext cx="1148842" cy="1031240"/>
            </a:xfrm>
            <a:custGeom>
              <a:avLst/>
              <a:gdLst/>
              <a:ahLst/>
              <a:cxnLst/>
              <a:rect l="l" t="t" r="r" b="b"/>
              <a:pathLst>
                <a:path w="1148842" h="1031240">
                  <a:moveTo>
                    <a:pt x="1148842" y="515620"/>
                  </a:moveTo>
                  <a:lnTo>
                    <a:pt x="629539" y="0"/>
                  </a:lnTo>
                  <a:lnTo>
                    <a:pt x="629539" y="257810"/>
                  </a:lnTo>
                  <a:lnTo>
                    <a:pt x="0" y="257810"/>
                  </a:lnTo>
                  <a:lnTo>
                    <a:pt x="0" y="773430"/>
                  </a:lnTo>
                  <a:lnTo>
                    <a:pt x="629539" y="773430"/>
                  </a:lnTo>
                  <a:lnTo>
                    <a:pt x="629539" y="1031240"/>
                  </a:lnTo>
                  <a:close/>
                </a:path>
              </a:pathLst>
            </a:custGeom>
            <a:solidFill>
              <a:srgbClr val="FFE59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-3048"/>
              <a:ext cx="1225169" cy="1113536"/>
            </a:xfrm>
            <a:custGeom>
              <a:avLst/>
              <a:gdLst/>
              <a:ahLst/>
              <a:cxnLst/>
              <a:rect l="l" t="t" r="r" b="b"/>
              <a:pathLst>
                <a:path w="1225169" h="1113536">
                  <a:moveTo>
                    <a:pt x="1160018" y="583819"/>
                  </a:moveTo>
                  <a:lnTo>
                    <a:pt x="640842" y="68199"/>
                  </a:lnTo>
                  <a:lnTo>
                    <a:pt x="667639" y="41148"/>
                  </a:lnTo>
                  <a:lnTo>
                    <a:pt x="705739" y="41148"/>
                  </a:lnTo>
                  <a:lnTo>
                    <a:pt x="705739" y="298958"/>
                  </a:lnTo>
                  <a:cubicBezTo>
                    <a:pt x="705739" y="320040"/>
                    <a:pt x="688721" y="337058"/>
                    <a:pt x="667639" y="337058"/>
                  </a:cubicBezTo>
                  <a:lnTo>
                    <a:pt x="38100" y="337058"/>
                  </a:lnTo>
                  <a:lnTo>
                    <a:pt x="38100" y="298958"/>
                  </a:lnTo>
                  <a:lnTo>
                    <a:pt x="76200" y="298958"/>
                  </a:lnTo>
                  <a:lnTo>
                    <a:pt x="76200" y="814578"/>
                  </a:lnTo>
                  <a:lnTo>
                    <a:pt x="38100" y="814578"/>
                  </a:lnTo>
                  <a:lnTo>
                    <a:pt x="38100" y="776478"/>
                  </a:lnTo>
                  <a:lnTo>
                    <a:pt x="667639" y="776478"/>
                  </a:lnTo>
                  <a:cubicBezTo>
                    <a:pt x="688721" y="776478"/>
                    <a:pt x="705739" y="793496"/>
                    <a:pt x="705739" y="814578"/>
                  </a:cubicBezTo>
                  <a:lnTo>
                    <a:pt x="705739" y="1072388"/>
                  </a:lnTo>
                  <a:lnTo>
                    <a:pt x="667639" y="1072388"/>
                  </a:lnTo>
                  <a:lnTo>
                    <a:pt x="640842" y="1045337"/>
                  </a:lnTo>
                  <a:lnTo>
                    <a:pt x="1160145" y="529717"/>
                  </a:lnTo>
                  <a:lnTo>
                    <a:pt x="1186942" y="556768"/>
                  </a:lnTo>
                  <a:lnTo>
                    <a:pt x="1160145" y="583819"/>
                  </a:lnTo>
                  <a:moveTo>
                    <a:pt x="1213866" y="529717"/>
                  </a:moveTo>
                  <a:cubicBezTo>
                    <a:pt x="1221105" y="536829"/>
                    <a:pt x="1225169" y="546608"/>
                    <a:pt x="1225169" y="556768"/>
                  </a:cubicBezTo>
                  <a:cubicBezTo>
                    <a:pt x="1225169" y="566928"/>
                    <a:pt x="1221105" y="576707"/>
                    <a:pt x="1213866" y="583819"/>
                  </a:cubicBezTo>
                  <a:lnTo>
                    <a:pt x="694436" y="1099439"/>
                  </a:lnTo>
                  <a:cubicBezTo>
                    <a:pt x="683514" y="1110234"/>
                    <a:pt x="667131" y="1113536"/>
                    <a:pt x="652907" y="1107567"/>
                  </a:cubicBezTo>
                  <a:cubicBezTo>
                    <a:pt x="638683" y="1101598"/>
                    <a:pt x="629412" y="1087755"/>
                    <a:pt x="629412" y="1072388"/>
                  </a:cubicBezTo>
                  <a:lnTo>
                    <a:pt x="629412" y="814578"/>
                  </a:lnTo>
                  <a:lnTo>
                    <a:pt x="667512" y="814578"/>
                  </a:lnTo>
                  <a:lnTo>
                    <a:pt x="667512" y="852678"/>
                  </a:lnTo>
                  <a:lnTo>
                    <a:pt x="38100" y="852678"/>
                  </a:lnTo>
                  <a:cubicBezTo>
                    <a:pt x="17018" y="852678"/>
                    <a:pt x="0" y="835660"/>
                    <a:pt x="0" y="814578"/>
                  </a:cubicBezTo>
                  <a:lnTo>
                    <a:pt x="0" y="298958"/>
                  </a:lnTo>
                  <a:cubicBezTo>
                    <a:pt x="0" y="277876"/>
                    <a:pt x="17018" y="260858"/>
                    <a:pt x="38100" y="260858"/>
                  </a:cubicBezTo>
                  <a:lnTo>
                    <a:pt x="667639" y="260858"/>
                  </a:lnTo>
                  <a:lnTo>
                    <a:pt x="667639" y="298958"/>
                  </a:lnTo>
                  <a:lnTo>
                    <a:pt x="629539" y="298958"/>
                  </a:lnTo>
                  <a:lnTo>
                    <a:pt x="629539" y="41148"/>
                  </a:lnTo>
                  <a:cubicBezTo>
                    <a:pt x="629539" y="25781"/>
                    <a:pt x="638810" y="11938"/>
                    <a:pt x="653034" y="5969"/>
                  </a:cubicBezTo>
                  <a:cubicBezTo>
                    <a:pt x="667258" y="0"/>
                    <a:pt x="683641" y="3302"/>
                    <a:pt x="694563" y="14097"/>
                  </a:cubicBezTo>
                  <a:lnTo>
                    <a:pt x="1213866" y="529717"/>
                  </a:lnTo>
                  <a:close/>
                </a:path>
              </a:pathLst>
            </a:custGeom>
            <a:solidFill>
              <a:srgbClr val="00004D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251169" y="3859272"/>
            <a:ext cx="9671220" cy="4231159"/>
          </a:xfrm>
          <a:custGeom>
            <a:avLst/>
            <a:gdLst/>
            <a:ahLst/>
            <a:cxnLst/>
            <a:rect l="l" t="t" r="r" b="b"/>
            <a:pathLst>
              <a:path w="9671220" h="4231159">
                <a:moveTo>
                  <a:pt x="0" y="0"/>
                </a:moveTo>
                <a:lnTo>
                  <a:pt x="9671220" y="0"/>
                </a:lnTo>
                <a:lnTo>
                  <a:pt x="9671220" y="4231159"/>
                </a:lnTo>
                <a:lnTo>
                  <a:pt x="0" y="423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00520" y="3096272"/>
            <a:ext cx="5696063" cy="2047240"/>
          </a:xfrm>
          <a:custGeom>
            <a:avLst/>
            <a:gdLst/>
            <a:ahLst/>
            <a:cxnLst/>
            <a:rect l="l" t="t" r="r" b="b"/>
            <a:pathLst>
              <a:path w="5696063" h="2047240">
                <a:moveTo>
                  <a:pt x="0" y="0"/>
                </a:moveTo>
                <a:lnTo>
                  <a:pt x="5696063" y="0"/>
                </a:lnTo>
                <a:lnTo>
                  <a:pt x="5696063" y="2047240"/>
                </a:lnTo>
                <a:lnTo>
                  <a:pt x="0" y="2047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00520" y="5558771"/>
            <a:ext cx="5696063" cy="1916187"/>
          </a:xfrm>
          <a:custGeom>
            <a:avLst/>
            <a:gdLst/>
            <a:ahLst/>
            <a:cxnLst/>
            <a:rect l="l" t="t" r="r" b="b"/>
            <a:pathLst>
              <a:path w="5696063" h="1916187">
                <a:moveTo>
                  <a:pt x="0" y="0"/>
                </a:moveTo>
                <a:lnTo>
                  <a:pt x="5696063" y="0"/>
                </a:lnTo>
                <a:lnTo>
                  <a:pt x="5696063" y="1916187"/>
                </a:lnTo>
                <a:lnTo>
                  <a:pt x="0" y="19161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43457" y="857250"/>
            <a:ext cx="15801086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8C52FF"/>
                </a:solidFill>
                <a:latin typeface="Ananias Bold"/>
                <a:ea typeface="Ananias Bold"/>
                <a:cs typeface="Ananias Bold"/>
                <a:sym typeface="Ananias Bold"/>
              </a:rPr>
              <a:t>Ejecución con las diversas pruebas de validación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3420" y="2511942"/>
            <a:ext cx="330264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C52FF"/>
                </a:solidFill>
                <a:latin typeface="Anaphora"/>
                <a:ea typeface="Anaphora"/>
                <a:cs typeface="Anaphora"/>
                <a:sym typeface="Anaphora"/>
              </a:rPr>
              <a:t>Eliminar Proceso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1138</Words>
  <Application>Microsoft Office PowerPoint</Application>
  <PresentationFormat>Personalizado</PresentationFormat>
  <Paragraphs>181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3" baseType="lpstr">
      <vt:lpstr>Calibri</vt:lpstr>
      <vt:lpstr>Anaphora</vt:lpstr>
      <vt:lpstr>Bryndan Write</vt:lpstr>
      <vt:lpstr>Asset</vt:lpstr>
      <vt:lpstr>Gagalin</vt:lpstr>
      <vt:lpstr>Anaphora Bold</vt:lpstr>
      <vt:lpstr>Ananias Bold</vt:lpstr>
      <vt:lpstr>Arial</vt:lpstr>
      <vt:lpstr>Agency FB</vt:lpstr>
      <vt:lpstr>Hitch Hike</vt:lpstr>
      <vt:lpstr>Arial Bold</vt:lpstr>
      <vt:lpstr>More Sugar</vt:lpstr>
      <vt:lpstr>Awami Nastaliq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Exposición</dc:title>
  <dc:creator>Usuario</dc:creator>
  <cp:lastModifiedBy>Usuario</cp:lastModifiedBy>
  <cp:revision>2</cp:revision>
  <dcterms:created xsi:type="dcterms:W3CDTF">2006-08-16T00:00:00Z</dcterms:created>
  <dcterms:modified xsi:type="dcterms:W3CDTF">2025-06-05T04:41:41Z</dcterms:modified>
  <dc:identifier>DAGpZ5tT5NY</dc:identifier>
</cp:coreProperties>
</file>